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920" r:id="rId4"/>
    <p:sldId id="257" r:id="rId5"/>
    <p:sldId id="258" r:id="rId6"/>
    <p:sldId id="259" r:id="rId7"/>
    <p:sldId id="921" r:id="rId8"/>
    <p:sldId id="6538" r:id="rId9"/>
    <p:sldId id="922" r:id="rId10"/>
    <p:sldId id="6540" r:id="rId11"/>
    <p:sldId id="6539" r:id="rId12"/>
    <p:sldId id="6541" r:id="rId13"/>
    <p:sldId id="6542" r:id="rId14"/>
    <p:sldId id="6543" r:id="rId15"/>
    <p:sldId id="6544" r:id="rId16"/>
    <p:sldId id="6545" r:id="rId17"/>
    <p:sldId id="6546" r:id="rId18"/>
    <p:sldId id="6547" r:id="rId19"/>
    <p:sldId id="6548" r:id="rId20"/>
    <p:sldId id="6549" r:id="rId21"/>
    <p:sldId id="6550" r:id="rId22"/>
    <p:sldId id="6551" r:id="rId23"/>
    <p:sldId id="6552" r:id="rId24"/>
  </p:sldIdLst>
  <p:sldSz cx="9144000" cy="6858000" type="screen4x3"/>
  <p:notesSz cx="7559675" cy="106918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41" d="100"/>
          <a:sy n="41" d="100"/>
        </p:scale>
        <p:origin x="904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1680" cy="1469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1680" cy="1469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1680" cy="1469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Citation - verbatim 2">
    <p:bg>
      <p:bgPr>
        <a:solidFill>
          <a:srgbClr val="F7D2D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ackground with bleed">
            <a:extLst>
              <a:ext uri="{FF2B5EF4-FFF2-40B4-BE49-F238E27FC236}">
                <a16:creationId xmlns:a16="http://schemas.microsoft.com/office/drawing/2014/main" id="{78CC4943-FF23-95E2-26B5-080858269536}"/>
              </a:ext>
            </a:extLst>
          </p:cNvPr>
          <p:cNvSpPr/>
          <p:nvPr userDrawn="1"/>
        </p:nvSpPr>
        <p:spPr>
          <a:xfrm>
            <a:off x="-108000" y="-144600"/>
            <a:ext cx="9360000" cy="7147200"/>
          </a:xfrm>
          <a:prstGeom prst="rect">
            <a:avLst/>
          </a:prstGeom>
          <a:solidFill>
            <a:srgbClr val="F7D2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67"/>
          </a:p>
        </p:txBody>
      </p:sp>
      <p:sp>
        <p:nvSpPr>
          <p:cNvPr id="3" name="quote">
            <a:extLst>
              <a:ext uri="{FF2B5EF4-FFF2-40B4-BE49-F238E27FC236}">
                <a16:creationId xmlns:a16="http://schemas.microsoft.com/office/drawing/2014/main" id="{50CCC1BE-E109-D9F7-A29A-12E1F1ACEF14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1108076" y="3172521"/>
            <a:ext cx="6927850" cy="512961"/>
          </a:xfrm>
          <a:prstGeom prst="rect">
            <a:avLst/>
          </a:prstGeom>
        </p:spPr>
        <p:txBody>
          <a:bodyPr anchor="ctr"/>
          <a:lstStyle>
            <a:lvl1pPr algn="ctr">
              <a:defRPr sz="2200">
                <a:solidFill>
                  <a:srgbClr val="000000"/>
                </a:solidFill>
                <a:latin typeface="Segoe UI Black" panose="020B0A02040204020203" pitchFamily="34" charset="0"/>
                <a:ea typeface="Segoe UI Black" panose="020B0A02040204020203" pitchFamily="34" charset="0"/>
              </a:defRPr>
            </a:lvl1pPr>
            <a:lvl2pPr algn="ctr">
              <a:defRPr sz="2200">
                <a:solidFill>
                  <a:srgbClr val="FFFFFF"/>
                </a:solidFill>
                <a:latin typeface="Lora" pitchFamily="2" charset="77"/>
              </a:defRPr>
            </a:lvl2pPr>
            <a:lvl3pPr algn="ctr">
              <a:defRPr sz="2200">
                <a:solidFill>
                  <a:srgbClr val="FFFFFF"/>
                </a:solidFill>
                <a:latin typeface="Lora" pitchFamily="2" charset="77"/>
              </a:defRPr>
            </a:lvl3pPr>
            <a:lvl4pPr algn="ctr">
              <a:defRPr sz="2200">
                <a:solidFill>
                  <a:srgbClr val="FFFFFF"/>
                </a:solidFill>
                <a:latin typeface="Lora" pitchFamily="2" charset="77"/>
              </a:defRPr>
            </a:lvl4pPr>
            <a:lvl5pPr algn="ctr">
              <a:defRPr sz="2200">
                <a:solidFill>
                  <a:srgbClr val="FFFFFF"/>
                </a:solidFill>
                <a:latin typeface="Lora" pitchFamily="2" charset="77"/>
              </a:defRPr>
            </a:lvl5pPr>
          </a:lstStyle>
          <a:p>
            <a:pPr lvl="0"/>
            <a:r>
              <a:rPr lang="fr-FR"/>
              <a:t>Ici vous pouvez mettre une citation, un verbatim</a:t>
            </a:r>
          </a:p>
        </p:txBody>
      </p:sp>
    </p:spTree>
    <p:extLst>
      <p:ext uri="{BB962C8B-B14F-4D97-AF65-F5344CB8AC3E}">
        <p14:creationId xmlns:p14="http://schemas.microsoft.com/office/powerpoint/2010/main" val="34432754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itation - verbatim 5">
    <p:bg>
      <p:bgPr>
        <a:solidFill>
          <a:srgbClr val="5A7C6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ackground with bleed">
            <a:extLst>
              <a:ext uri="{FF2B5EF4-FFF2-40B4-BE49-F238E27FC236}">
                <a16:creationId xmlns:a16="http://schemas.microsoft.com/office/drawing/2014/main" id="{F88FA5AC-D1B6-0802-D2A7-861805B2867C}"/>
              </a:ext>
            </a:extLst>
          </p:cNvPr>
          <p:cNvSpPr/>
          <p:nvPr userDrawn="1"/>
        </p:nvSpPr>
        <p:spPr>
          <a:xfrm>
            <a:off x="-108000" y="-144600"/>
            <a:ext cx="9360000" cy="7147200"/>
          </a:xfrm>
          <a:prstGeom prst="rect">
            <a:avLst/>
          </a:prstGeom>
          <a:solidFill>
            <a:srgbClr val="5A7C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67"/>
          </a:p>
        </p:txBody>
      </p:sp>
      <p:sp>
        <p:nvSpPr>
          <p:cNvPr id="3" name="quote">
            <a:extLst>
              <a:ext uri="{FF2B5EF4-FFF2-40B4-BE49-F238E27FC236}">
                <a16:creationId xmlns:a16="http://schemas.microsoft.com/office/drawing/2014/main" id="{50CCC1BE-E109-D9F7-A29A-12E1F1ACEF14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1108076" y="3172521"/>
            <a:ext cx="6927850" cy="512961"/>
          </a:xfrm>
          <a:prstGeom prst="rect">
            <a:avLst/>
          </a:prstGeom>
        </p:spPr>
        <p:txBody>
          <a:bodyPr anchor="ctr"/>
          <a:lstStyle>
            <a:lvl1pPr algn="ctr">
              <a:defRPr sz="2200">
                <a:solidFill>
                  <a:srgbClr val="FFFFFF"/>
                </a:solidFill>
                <a:latin typeface="+mn-lt"/>
              </a:defRPr>
            </a:lvl1pPr>
            <a:lvl2pPr algn="ctr">
              <a:defRPr sz="2200">
                <a:solidFill>
                  <a:srgbClr val="FFFFFF"/>
                </a:solidFill>
                <a:latin typeface="Lora" pitchFamily="2" charset="77"/>
              </a:defRPr>
            </a:lvl2pPr>
            <a:lvl3pPr algn="ctr">
              <a:defRPr sz="2200">
                <a:solidFill>
                  <a:srgbClr val="FFFFFF"/>
                </a:solidFill>
                <a:latin typeface="Lora" pitchFamily="2" charset="77"/>
              </a:defRPr>
            </a:lvl3pPr>
            <a:lvl4pPr algn="ctr">
              <a:defRPr sz="2200">
                <a:solidFill>
                  <a:srgbClr val="FFFFFF"/>
                </a:solidFill>
                <a:latin typeface="Lora" pitchFamily="2" charset="77"/>
              </a:defRPr>
            </a:lvl4pPr>
            <a:lvl5pPr algn="ctr">
              <a:defRPr sz="2200">
                <a:solidFill>
                  <a:srgbClr val="FFFFFF"/>
                </a:solidFill>
                <a:latin typeface="Lora" pitchFamily="2" charset="77"/>
              </a:defRPr>
            </a:lvl5pPr>
          </a:lstStyle>
          <a:p>
            <a:pPr lvl="0"/>
            <a:r>
              <a:rPr lang="fr-FR"/>
              <a:t>Ici vous pouvez mettre une citation, un verbatim</a:t>
            </a:r>
          </a:p>
        </p:txBody>
      </p:sp>
    </p:spTree>
    <p:extLst>
      <p:ext uri="{BB962C8B-B14F-4D97-AF65-F5344CB8AC3E}">
        <p14:creationId xmlns:p14="http://schemas.microsoft.com/office/powerpoint/2010/main" val="6808568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1680" cy="1469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1680" cy="1469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1680" cy="1469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1680" cy="1469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1680" cy="1469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subTitle"/>
          </p:nvPr>
        </p:nvSpPr>
        <p:spPr>
          <a:xfrm>
            <a:off x="685800" y="2130480"/>
            <a:ext cx="7771680" cy="68115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1680" cy="1469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1680" cy="1469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1680" cy="1469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1680" cy="1469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1680" cy="1469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1680" cy="1469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1680" cy="1469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1680" cy="1469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1680" cy="1469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685800" y="2130480"/>
            <a:ext cx="7771680" cy="68115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1680" cy="1469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1680" cy="1469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1680" cy="1469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FR" sz="4400" b="0" strike="noStrike" spc="-1">
                <a:solidFill>
                  <a:srgbClr val="000000"/>
                </a:solidFill>
                <a:latin typeface="Calibri"/>
              </a:rPr>
              <a:t>Modifiez le style du titre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fr-FR" sz="3200" b="0" strike="noStrike" spc="-1">
                <a:solidFill>
                  <a:srgbClr val="000000"/>
                </a:solidFill>
                <a:latin typeface="Calibri"/>
              </a:rPr>
              <a:t>Modifiez les styles du texte du masque</a:t>
            </a:r>
          </a:p>
          <a:p>
            <a:pPr marL="743040" lvl="1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lang="fr-FR" sz="2800" b="0" strike="noStrike" spc="-1">
                <a:solidFill>
                  <a:srgbClr val="000000"/>
                </a:solidFill>
                <a:latin typeface="Calibri"/>
              </a:rPr>
              <a:t>Deuxième niveau</a:t>
            </a:r>
          </a:p>
          <a:p>
            <a:pPr marL="1143000" lvl="2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lang="fr-FR" sz="2400" b="0" strike="noStrike" spc="-1">
                <a:solidFill>
                  <a:srgbClr val="000000"/>
                </a:solidFill>
                <a:latin typeface="Calibri"/>
              </a:rPr>
              <a:t>Troisième niveau</a:t>
            </a:r>
          </a:p>
          <a:p>
            <a:pPr marL="1600200" lvl="3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–"/>
            </a:pPr>
            <a:r>
              <a:rPr lang="fr-FR" sz="2000" b="0" strike="noStrike" spc="-1">
                <a:solidFill>
                  <a:srgbClr val="000000"/>
                </a:solidFill>
                <a:latin typeface="Calibri"/>
              </a:rPr>
              <a:t>Quatrième niveau</a:t>
            </a:r>
          </a:p>
          <a:p>
            <a:pPr marL="2057400" lvl="4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»"/>
            </a:pPr>
            <a:r>
              <a:rPr lang="fr-FR" sz="2000" b="0" strike="noStrike" spc="-1">
                <a:solidFill>
                  <a:srgbClr val="000000"/>
                </a:solidFill>
                <a:latin typeface="Calibri"/>
              </a:rPr>
              <a:t>Cinquième niveau</a:t>
            </a: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fld id="{11A645F3-81A4-4A8B-AF32-0B337768FCDE}" type="datetime">
              <a:rPr lang="fr-FR" sz="1200" b="0" strike="noStrike" spc="-1">
                <a:solidFill>
                  <a:srgbClr val="8B8B8B"/>
                </a:solidFill>
                <a:latin typeface="Calibri"/>
              </a:rPr>
              <a:t>11/07/2025</a:t>
            </a:fld>
            <a:endParaRPr lang="fr-FR" sz="1200" b="0" strike="noStrike" spc="-1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endParaRPr lang="fr-FR" sz="2400" b="0" strike="noStrike" spc="-1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9F61B10A-0319-4476-9975-3A37F5AB1316}" type="slidenum">
              <a:rPr lang="fr-FR" sz="1200" b="0" strike="noStrike" spc="-1">
                <a:solidFill>
                  <a:srgbClr val="8B8B8B"/>
                </a:solidFill>
                <a:latin typeface="Calibri"/>
              </a:rPr>
              <a:t>‹N°›</a:t>
            </a:fld>
            <a:endParaRPr lang="fr-FR" sz="12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74" r:id="rId13"/>
    <p:sldLayoutId id="2147483675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1680" cy="1469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fr-FR" sz="4400" b="0" strike="noStrike" spc="-1">
                <a:solidFill>
                  <a:srgbClr val="000000"/>
                </a:solidFill>
                <a:latin typeface="Calibri"/>
              </a:rPr>
              <a:t>Cliquez pour éditer le format du texte-titre</a:t>
            </a: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b="0" strike="noStrike" spc="-1">
                <a:solidFill>
                  <a:srgbClr val="000000"/>
                </a:solidFill>
                <a:latin typeface="Calibri"/>
              </a:rPr>
              <a:t>Cliquez pour éditer le format du plan de texte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400" b="0" strike="noStrike" spc="-1">
                <a:solidFill>
                  <a:srgbClr val="000000"/>
                </a:solidFill>
                <a:latin typeface="Calibri"/>
              </a:rPr>
              <a:t>Second niveau de plan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solidFill>
                  <a:srgbClr val="000000"/>
                </a:solidFill>
                <a:latin typeface="Calibri"/>
              </a:rPr>
              <a:t>Troisième niveau de plan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000" b="0" strike="noStrike" spc="-1">
                <a:solidFill>
                  <a:srgbClr val="000000"/>
                </a:solidFill>
                <a:latin typeface="Calibri"/>
              </a:rPr>
              <a:t>Quatrième niveau de plan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solidFill>
                  <a:srgbClr val="000000"/>
                </a:solidFill>
                <a:latin typeface="Calibri"/>
              </a:rPr>
              <a:t>Cinquième niveau de plan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solidFill>
                  <a:srgbClr val="000000"/>
                </a:solidFill>
                <a:latin typeface="Calibri"/>
              </a:rPr>
              <a:t>Sixième niveau de plan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solidFill>
                  <a:srgbClr val="000000"/>
                </a:solidFill>
                <a:latin typeface="Calibri"/>
              </a:rPr>
              <a:t>Septième niveau de plan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CustomShape 1"/>
          <p:cNvSpPr/>
          <p:nvPr/>
        </p:nvSpPr>
        <p:spPr>
          <a:xfrm>
            <a:off x="1331640" y="2565000"/>
            <a:ext cx="6337080" cy="1012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fr-FR" sz="6000" b="0" strike="noStrike" spc="-1">
                <a:solidFill>
                  <a:srgbClr val="808080"/>
                </a:solidFill>
                <a:latin typeface="Calibri"/>
              </a:rPr>
              <a:t>CANDIDAT N° …..</a:t>
            </a:r>
            <a:endParaRPr lang="fr-FR" sz="6000" b="0" strike="noStrike" spc="-1">
              <a:latin typeface="Arial"/>
            </a:endParaRPr>
          </a:p>
        </p:txBody>
      </p:sp>
      <p:sp>
        <p:nvSpPr>
          <p:cNvPr id="80" name="CustomShape 2"/>
          <p:cNvSpPr/>
          <p:nvPr/>
        </p:nvSpPr>
        <p:spPr>
          <a:xfrm>
            <a:off x="991440" y="4077000"/>
            <a:ext cx="7160760" cy="1271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  <a:spcBef>
                <a:spcPts val="641"/>
              </a:spcBef>
            </a:pPr>
            <a:r>
              <a:rPr lang="fr-FR" sz="3200" b="0" strike="noStrike" spc="-1">
                <a:solidFill>
                  <a:srgbClr val="808080"/>
                </a:solidFill>
                <a:latin typeface="Calibri"/>
              </a:rPr>
              <a:t>NOM mandataire : ……………………………..</a:t>
            </a:r>
            <a:endParaRPr lang="fr-FR" sz="32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479"/>
              </a:spcBef>
            </a:pPr>
            <a:r>
              <a:rPr lang="fr-FR" sz="2400" b="0" strike="noStrike" spc="-1">
                <a:solidFill>
                  <a:srgbClr val="808080"/>
                </a:solidFill>
                <a:latin typeface="Calibri"/>
              </a:rPr>
              <a:t>Et noms des co-traitants :</a:t>
            </a:r>
            <a:endParaRPr lang="fr-FR" sz="2400" b="0" strike="noStrike" spc="-1">
              <a:latin typeface="Arial"/>
            </a:endParaRPr>
          </a:p>
        </p:txBody>
      </p:sp>
      <p:sp>
        <p:nvSpPr>
          <p:cNvPr id="81" name="CustomShape 3"/>
          <p:cNvSpPr/>
          <p:nvPr/>
        </p:nvSpPr>
        <p:spPr>
          <a:xfrm>
            <a:off x="899640" y="6492960"/>
            <a:ext cx="7344360" cy="36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FR" sz="1200" b="0" strike="noStrike" spc="-1" dirty="0">
                <a:solidFill>
                  <a:srgbClr val="8B8B8B"/>
                </a:solidFill>
                <a:latin typeface="Calibri"/>
              </a:rPr>
              <a:t>Taverny – Construction du groupe scolaire dans le secteur des </a:t>
            </a:r>
            <a:r>
              <a:rPr lang="fr-FR" sz="1200" b="0" strike="noStrike" spc="-1" dirty="0" err="1">
                <a:solidFill>
                  <a:srgbClr val="8B8B8B"/>
                </a:solidFill>
                <a:latin typeface="Calibri"/>
              </a:rPr>
              <a:t>Ecouardes</a:t>
            </a:r>
            <a:r>
              <a:rPr lang="fr-FR" sz="1200" b="0" strike="noStrike" spc="-1" dirty="0">
                <a:solidFill>
                  <a:srgbClr val="8B8B8B"/>
                </a:solidFill>
                <a:latin typeface="Calibri"/>
              </a:rPr>
              <a:t> Est</a:t>
            </a:r>
            <a:endParaRPr lang="fr-FR" sz="1200" b="0" strike="noStrike" spc="-1" dirty="0">
              <a:latin typeface="Arial"/>
            </a:endParaRP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B99C1E08-D33B-7977-75C0-B6C7F8CB390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3" t="24888" r="859" b="24814"/>
          <a:stretch/>
        </p:blipFill>
        <p:spPr bwMode="auto">
          <a:xfrm>
            <a:off x="7280886" y="518816"/>
            <a:ext cx="1500389" cy="428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2D3881-E694-422D-D8FE-E9D9ED32EA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7" name="Table 1">
            <a:extLst>
              <a:ext uri="{FF2B5EF4-FFF2-40B4-BE49-F238E27FC236}">
                <a16:creationId xmlns:a16="http://schemas.microsoft.com/office/drawing/2014/main" id="{31759EF1-AA24-2DAD-584D-85E01D45593C}"/>
              </a:ext>
            </a:extLst>
          </p:cNvPr>
          <p:cNvGraphicFramePr/>
          <p:nvPr/>
        </p:nvGraphicFramePr>
        <p:xfrm>
          <a:off x="270720" y="116640"/>
          <a:ext cx="8602200" cy="6171840"/>
        </p:xfrm>
        <a:graphic>
          <a:graphicData uri="http://schemas.openxmlformats.org/drawingml/2006/table">
            <a:tbl>
              <a:tblPr/>
              <a:tblGrid>
                <a:gridCol w="988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7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303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105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963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098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100" b="1" strike="noStrike" spc="-1">
                          <a:solidFill>
                            <a:srgbClr val="000000"/>
                          </a:solidFill>
                          <a:latin typeface="Arial Narrow"/>
                        </a:rPr>
                        <a:t>Candidat N° </a:t>
                      </a:r>
                      <a:r>
                        <a:rPr lang="fr-FR" sz="1100" b="1" strike="noStrike" spc="-1">
                          <a:solidFill>
                            <a:srgbClr val="FFFFFF"/>
                          </a:solidFill>
                          <a:latin typeface="Arial Narrow"/>
                        </a:rPr>
                        <a:t>:</a:t>
                      </a:r>
                      <a:endParaRPr lang="fr-FR" sz="1100" b="0" strike="noStrike" spc="-1">
                        <a:latin typeface="Arial"/>
                      </a:endParaRPr>
                    </a:p>
                  </a:txBody>
                  <a:tcPr marL="91080" marR="91080">
                    <a:lnL w="18720">
                      <a:solidFill>
                        <a:srgbClr val="C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8720">
                      <a:solidFill>
                        <a:srgbClr val="C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100" b="1" strike="noStrike" spc="-1">
                          <a:solidFill>
                            <a:srgbClr val="000000"/>
                          </a:solidFill>
                          <a:latin typeface="Arial Narrow"/>
                        </a:rPr>
                        <a:t>Lieu de la référence :</a:t>
                      </a:r>
                      <a:endParaRPr lang="fr-FR" sz="1100" b="0" strike="noStrike" spc="-1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fr-FR" sz="1100" b="0" strike="noStrike" spc="-1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fr-FR" sz="1100" b="0" strike="noStrike" spc="-1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8720">
                      <a:solidFill>
                        <a:srgbClr val="C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100" b="1" strike="noStrike" spc="-1">
                          <a:solidFill>
                            <a:srgbClr val="000000"/>
                          </a:solidFill>
                          <a:latin typeface="Arial Narrow"/>
                        </a:rPr>
                        <a:t>Surface totale (SU) – et préciser neuf ou restructuré</a:t>
                      </a:r>
                      <a:endParaRPr lang="fr-FR" sz="1100" b="0" strike="noStrike" spc="-1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8720">
                      <a:solidFill>
                        <a:srgbClr val="C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100" b="1" strike="noStrike" spc="-1">
                          <a:solidFill>
                            <a:srgbClr val="000000"/>
                          </a:solidFill>
                          <a:latin typeface="Arial Narrow"/>
                        </a:rPr>
                        <a:t>Date de réalisation :</a:t>
                      </a:r>
                      <a:endParaRPr lang="fr-FR" sz="1100" b="0" strike="noStrike" spc="-1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8720">
                      <a:solidFill>
                        <a:srgbClr val="C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100" b="1" strike="noStrike" spc="-1">
                          <a:solidFill>
                            <a:srgbClr val="000000"/>
                          </a:solidFill>
                          <a:latin typeface="Arial Narrow"/>
                        </a:rPr>
                        <a:t>3/3</a:t>
                      </a:r>
                      <a:endParaRPr lang="fr-FR" sz="1100" b="0" strike="noStrike" spc="-1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000000"/>
                      </a:solidFill>
                    </a:lnL>
                    <a:lnR w="18720">
                      <a:solidFill>
                        <a:srgbClr val="C00000"/>
                      </a:solidFill>
                    </a:lnR>
                    <a:lnT w="18720">
                      <a:solidFill>
                        <a:srgbClr val="C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2880">
                <a:tc grid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100" b="1" strike="noStrike" spc="-1">
                          <a:solidFill>
                            <a:srgbClr val="000000"/>
                          </a:solidFill>
                          <a:latin typeface="Arial Narrow"/>
                        </a:rPr>
                        <a:t>Nom de la référence : </a:t>
                      </a:r>
                      <a:endParaRPr lang="fr-FR" sz="1100" b="0" strike="noStrike" spc="-1">
                        <a:latin typeface="Arial"/>
                      </a:endParaRPr>
                    </a:p>
                  </a:txBody>
                  <a:tcPr marL="91080" marR="91080">
                    <a:lnL w="18720">
                      <a:solidFill>
                        <a:srgbClr val="C00000"/>
                      </a:solidFill>
                    </a:lnL>
                    <a:lnR w="18720">
                      <a:solidFill>
                        <a:srgbClr val="C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09120"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>
                          <a:highlight>
                            <a:srgbClr val="FFFF00"/>
                          </a:highlight>
                        </a:rPr>
                        <a:t>illustration</a:t>
                      </a:r>
                    </a:p>
                    <a:p>
                      <a:endParaRPr lang="fr-FR" dirty="0"/>
                    </a:p>
                  </a:txBody>
                  <a:tcPr marL="91080" marR="91080">
                    <a:lnL w="18720">
                      <a:solidFill>
                        <a:srgbClr val="C00000"/>
                      </a:solidFill>
                    </a:lnL>
                    <a:lnR w="18720">
                      <a:solidFill>
                        <a:srgbClr val="C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8720">
                      <a:solidFill>
                        <a:srgbClr val="C00000"/>
                      </a:solidFill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88" name="CustomShape 2">
            <a:extLst>
              <a:ext uri="{FF2B5EF4-FFF2-40B4-BE49-F238E27FC236}">
                <a16:creationId xmlns:a16="http://schemas.microsoft.com/office/drawing/2014/main" id="{465616A2-9FEF-D643-3B6A-C3720945BCFE}"/>
              </a:ext>
            </a:extLst>
          </p:cNvPr>
          <p:cNvSpPr/>
          <p:nvPr/>
        </p:nvSpPr>
        <p:spPr>
          <a:xfrm>
            <a:off x="899640" y="6492960"/>
            <a:ext cx="7344360" cy="36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FR" sz="1200" spc="-1" dirty="0">
                <a:solidFill>
                  <a:srgbClr val="8B8B8B"/>
                </a:solidFill>
                <a:latin typeface="Calibri"/>
              </a:rPr>
              <a:t>Taverny – Construction du groupe scolaire dans le secteur des </a:t>
            </a:r>
            <a:r>
              <a:rPr lang="fr-FR" sz="1200" spc="-1" dirty="0" err="1">
                <a:solidFill>
                  <a:srgbClr val="8B8B8B"/>
                </a:solidFill>
                <a:latin typeface="Calibri"/>
              </a:rPr>
              <a:t>Ecouardes</a:t>
            </a:r>
            <a:r>
              <a:rPr lang="fr-FR" sz="1200" spc="-1" dirty="0">
                <a:solidFill>
                  <a:srgbClr val="8B8B8B"/>
                </a:solidFill>
                <a:latin typeface="Calibri"/>
              </a:rPr>
              <a:t> Est</a:t>
            </a:r>
            <a:endParaRPr lang="fr-FR" sz="1200" spc="-1" dirty="0"/>
          </a:p>
        </p:txBody>
      </p:sp>
    </p:spTree>
    <p:extLst>
      <p:ext uri="{BB962C8B-B14F-4D97-AF65-F5344CB8AC3E}">
        <p14:creationId xmlns:p14="http://schemas.microsoft.com/office/powerpoint/2010/main" val="28079088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4FC7D4-D971-DD5B-6C60-7A243849DE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1F69E44F-D853-F3FD-7281-79A0C51491CE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sz="2400" b="1" dirty="0">
                <a:latin typeface="+mj-lt"/>
                <a:ea typeface="Segoe UI Black" panose="020B0A02040204020203" pitchFamily="34" charset="0"/>
                <a:cs typeface="Segoe UI Semibold" panose="020B0502040204020203" pitchFamily="34" charset="0"/>
              </a:rPr>
              <a:t>BE </a:t>
            </a:r>
            <a:r>
              <a:rPr lang="fr-FR" sz="2400" b="1" dirty="0" err="1">
                <a:latin typeface="+mj-lt"/>
                <a:ea typeface="Segoe UI Black" panose="020B0A02040204020203" pitchFamily="34" charset="0"/>
                <a:cs typeface="Segoe UI Semibold" panose="020B0502040204020203" pitchFamily="34" charset="0"/>
              </a:rPr>
              <a:t>Ingenierie</a:t>
            </a:r>
            <a:r>
              <a:rPr lang="fr-FR" sz="2400" b="1" dirty="0">
                <a:latin typeface="+mj-lt"/>
                <a:ea typeface="Segoe UI Black" panose="020B0A02040204020203" pitchFamily="34" charset="0"/>
                <a:cs typeface="Segoe UI Semibold" panose="020B0502040204020203" pitchFamily="34" charset="0"/>
              </a:rPr>
              <a:t> énergétique et environnemental</a:t>
            </a:r>
          </a:p>
        </p:txBody>
      </p:sp>
    </p:spTree>
    <p:extLst>
      <p:ext uri="{BB962C8B-B14F-4D97-AF65-F5344CB8AC3E}">
        <p14:creationId xmlns:p14="http://schemas.microsoft.com/office/powerpoint/2010/main" val="16494868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8788F0-0A5E-0845-97B9-1FA5F400DE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7" name="Table 1">
            <a:extLst>
              <a:ext uri="{FF2B5EF4-FFF2-40B4-BE49-F238E27FC236}">
                <a16:creationId xmlns:a16="http://schemas.microsoft.com/office/drawing/2014/main" id="{14A07BFB-7EFB-CA59-52C0-021268F9BA2A}"/>
              </a:ext>
            </a:extLst>
          </p:cNvPr>
          <p:cNvGraphicFramePr/>
          <p:nvPr/>
        </p:nvGraphicFramePr>
        <p:xfrm>
          <a:off x="270720" y="116640"/>
          <a:ext cx="8602200" cy="6171840"/>
        </p:xfrm>
        <a:graphic>
          <a:graphicData uri="http://schemas.openxmlformats.org/drawingml/2006/table">
            <a:tbl>
              <a:tblPr/>
              <a:tblGrid>
                <a:gridCol w="988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7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303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105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963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098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100" b="1" strike="noStrike" spc="-1">
                          <a:solidFill>
                            <a:srgbClr val="000000"/>
                          </a:solidFill>
                          <a:latin typeface="Arial Narrow"/>
                        </a:rPr>
                        <a:t>Candidat N° </a:t>
                      </a:r>
                      <a:r>
                        <a:rPr lang="fr-FR" sz="1100" b="1" strike="noStrike" spc="-1">
                          <a:solidFill>
                            <a:srgbClr val="FFFFFF"/>
                          </a:solidFill>
                          <a:latin typeface="Arial Narrow"/>
                        </a:rPr>
                        <a:t>:</a:t>
                      </a:r>
                      <a:endParaRPr lang="fr-FR" sz="1100" b="0" strike="noStrike" spc="-1">
                        <a:latin typeface="Arial"/>
                      </a:endParaRPr>
                    </a:p>
                  </a:txBody>
                  <a:tcPr marL="91080" marR="91080">
                    <a:lnL w="18720">
                      <a:solidFill>
                        <a:srgbClr val="C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8720">
                      <a:solidFill>
                        <a:srgbClr val="C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100" b="1" strike="noStrike" spc="-1">
                          <a:solidFill>
                            <a:srgbClr val="000000"/>
                          </a:solidFill>
                          <a:latin typeface="Arial Narrow"/>
                        </a:rPr>
                        <a:t>Lieu de la référence :</a:t>
                      </a:r>
                      <a:endParaRPr lang="fr-FR" sz="1100" b="0" strike="noStrike" spc="-1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fr-FR" sz="1100" b="0" strike="noStrike" spc="-1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fr-FR" sz="1100" b="0" strike="noStrike" spc="-1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8720">
                      <a:solidFill>
                        <a:srgbClr val="C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100" b="1" strike="noStrike" spc="-1">
                          <a:solidFill>
                            <a:srgbClr val="000000"/>
                          </a:solidFill>
                          <a:latin typeface="Arial Narrow"/>
                        </a:rPr>
                        <a:t>Surface totale (SU) – et préciser neuf ou restructuré</a:t>
                      </a:r>
                      <a:endParaRPr lang="fr-FR" sz="1100" b="0" strike="noStrike" spc="-1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8720">
                      <a:solidFill>
                        <a:srgbClr val="C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100" b="1" strike="noStrike" spc="-1">
                          <a:solidFill>
                            <a:srgbClr val="000000"/>
                          </a:solidFill>
                          <a:latin typeface="Arial Narrow"/>
                        </a:rPr>
                        <a:t>Date de réalisation :</a:t>
                      </a:r>
                      <a:endParaRPr lang="fr-FR" sz="1100" b="0" strike="noStrike" spc="-1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8720">
                      <a:solidFill>
                        <a:srgbClr val="C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100" b="1" strike="noStrike" spc="-1">
                          <a:solidFill>
                            <a:srgbClr val="000000"/>
                          </a:solidFill>
                          <a:latin typeface="Arial Narrow"/>
                        </a:rPr>
                        <a:t>3/3</a:t>
                      </a:r>
                      <a:endParaRPr lang="fr-FR" sz="1100" b="0" strike="noStrike" spc="-1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000000"/>
                      </a:solidFill>
                    </a:lnL>
                    <a:lnR w="18720">
                      <a:solidFill>
                        <a:srgbClr val="C00000"/>
                      </a:solidFill>
                    </a:lnR>
                    <a:lnT w="18720">
                      <a:solidFill>
                        <a:srgbClr val="C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2880">
                <a:tc grid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100" b="1" strike="noStrike" spc="-1">
                          <a:solidFill>
                            <a:srgbClr val="000000"/>
                          </a:solidFill>
                          <a:latin typeface="Arial Narrow"/>
                        </a:rPr>
                        <a:t>Nom de la référence : </a:t>
                      </a:r>
                      <a:endParaRPr lang="fr-FR" sz="1100" b="0" strike="noStrike" spc="-1">
                        <a:latin typeface="Arial"/>
                      </a:endParaRPr>
                    </a:p>
                  </a:txBody>
                  <a:tcPr marL="91080" marR="91080">
                    <a:lnL w="18720">
                      <a:solidFill>
                        <a:srgbClr val="C00000"/>
                      </a:solidFill>
                    </a:lnL>
                    <a:lnR w="18720">
                      <a:solidFill>
                        <a:srgbClr val="C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09120"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>
                          <a:highlight>
                            <a:srgbClr val="FFFF00"/>
                          </a:highlight>
                        </a:rPr>
                        <a:t>illustration</a:t>
                      </a:r>
                    </a:p>
                    <a:p>
                      <a:endParaRPr lang="fr-FR" dirty="0"/>
                    </a:p>
                  </a:txBody>
                  <a:tcPr marL="91080" marR="91080">
                    <a:lnL w="18720">
                      <a:solidFill>
                        <a:srgbClr val="C00000"/>
                      </a:solidFill>
                    </a:lnL>
                    <a:lnR w="18720">
                      <a:solidFill>
                        <a:srgbClr val="C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8720">
                      <a:solidFill>
                        <a:srgbClr val="C00000"/>
                      </a:solidFill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88" name="CustomShape 2">
            <a:extLst>
              <a:ext uri="{FF2B5EF4-FFF2-40B4-BE49-F238E27FC236}">
                <a16:creationId xmlns:a16="http://schemas.microsoft.com/office/drawing/2014/main" id="{619C7247-CA12-FD33-E0EA-3AF15A4BDDAC}"/>
              </a:ext>
            </a:extLst>
          </p:cNvPr>
          <p:cNvSpPr/>
          <p:nvPr/>
        </p:nvSpPr>
        <p:spPr>
          <a:xfrm>
            <a:off x="899640" y="6492960"/>
            <a:ext cx="7344360" cy="36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FR" sz="1200" spc="-1" dirty="0">
                <a:solidFill>
                  <a:srgbClr val="8B8B8B"/>
                </a:solidFill>
                <a:latin typeface="Calibri"/>
              </a:rPr>
              <a:t>Taverny – Construction du groupe scolaire dans le secteur des </a:t>
            </a:r>
            <a:r>
              <a:rPr lang="fr-FR" sz="1200" spc="-1" dirty="0" err="1">
                <a:solidFill>
                  <a:srgbClr val="8B8B8B"/>
                </a:solidFill>
                <a:latin typeface="Calibri"/>
              </a:rPr>
              <a:t>Ecouardes</a:t>
            </a:r>
            <a:r>
              <a:rPr lang="fr-FR" sz="1200" spc="-1" dirty="0">
                <a:solidFill>
                  <a:srgbClr val="8B8B8B"/>
                </a:solidFill>
                <a:latin typeface="Calibri"/>
              </a:rPr>
              <a:t> Est</a:t>
            </a:r>
            <a:endParaRPr lang="fr-FR" sz="1200" spc="-1" dirty="0"/>
          </a:p>
        </p:txBody>
      </p:sp>
    </p:spTree>
    <p:extLst>
      <p:ext uri="{BB962C8B-B14F-4D97-AF65-F5344CB8AC3E}">
        <p14:creationId xmlns:p14="http://schemas.microsoft.com/office/powerpoint/2010/main" val="24598539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1CD043-1A2B-5BD1-B441-18DC342959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7" name="Table 1">
            <a:extLst>
              <a:ext uri="{FF2B5EF4-FFF2-40B4-BE49-F238E27FC236}">
                <a16:creationId xmlns:a16="http://schemas.microsoft.com/office/drawing/2014/main" id="{C6EDA57B-01A5-E9C0-6912-1264D10F44C2}"/>
              </a:ext>
            </a:extLst>
          </p:cNvPr>
          <p:cNvGraphicFramePr/>
          <p:nvPr/>
        </p:nvGraphicFramePr>
        <p:xfrm>
          <a:off x="270720" y="116640"/>
          <a:ext cx="8602200" cy="6171840"/>
        </p:xfrm>
        <a:graphic>
          <a:graphicData uri="http://schemas.openxmlformats.org/drawingml/2006/table">
            <a:tbl>
              <a:tblPr/>
              <a:tblGrid>
                <a:gridCol w="988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7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303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105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963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098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100" b="1" strike="noStrike" spc="-1">
                          <a:solidFill>
                            <a:srgbClr val="000000"/>
                          </a:solidFill>
                          <a:latin typeface="Arial Narrow"/>
                        </a:rPr>
                        <a:t>Candidat N° </a:t>
                      </a:r>
                      <a:r>
                        <a:rPr lang="fr-FR" sz="1100" b="1" strike="noStrike" spc="-1">
                          <a:solidFill>
                            <a:srgbClr val="FFFFFF"/>
                          </a:solidFill>
                          <a:latin typeface="Arial Narrow"/>
                        </a:rPr>
                        <a:t>:</a:t>
                      </a:r>
                      <a:endParaRPr lang="fr-FR" sz="1100" b="0" strike="noStrike" spc="-1">
                        <a:latin typeface="Arial"/>
                      </a:endParaRPr>
                    </a:p>
                  </a:txBody>
                  <a:tcPr marL="91080" marR="91080">
                    <a:lnL w="18720">
                      <a:solidFill>
                        <a:srgbClr val="C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8720">
                      <a:solidFill>
                        <a:srgbClr val="C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100" b="1" strike="noStrike" spc="-1">
                          <a:solidFill>
                            <a:srgbClr val="000000"/>
                          </a:solidFill>
                          <a:latin typeface="Arial Narrow"/>
                        </a:rPr>
                        <a:t>Lieu de la référence :</a:t>
                      </a:r>
                      <a:endParaRPr lang="fr-FR" sz="1100" b="0" strike="noStrike" spc="-1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fr-FR" sz="1100" b="0" strike="noStrike" spc="-1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fr-FR" sz="1100" b="0" strike="noStrike" spc="-1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8720">
                      <a:solidFill>
                        <a:srgbClr val="C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100" b="1" strike="noStrike" spc="-1">
                          <a:solidFill>
                            <a:srgbClr val="000000"/>
                          </a:solidFill>
                          <a:latin typeface="Arial Narrow"/>
                        </a:rPr>
                        <a:t>Surface totale (SU) – et préciser neuf ou restructuré</a:t>
                      </a:r>
                      <a:endParaRPr lang="fr-FR" sz="1100" b="0" strike="noStrike" spc="-1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8720">
                      <a:solidFill>
                        <a:srgbClr val="C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100" b="1" strike="noStrike" spc="-1">
                          <a:solidFill>
                            <a:srgbClr val="000000"/>
                          </a:solidFill>
                          <a:latin typeface="Arial Narrow"/>
                        </a:rPr>
                        <a:t>Date de réalisation :</a:t>
                      </a:r>
                      <a:endParaRPr lang="fr-FR" sz="1100" b="0" strike="noStrike" spc="-1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8720">
                      <a:solidFill>
                        <a:srgbClr val="C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100" b="1" strike="noStrike" spc="-1">
                          <a:solidFill>
                            <a:srgbClr val="000000"/>
                          </a:solidFill>
                          <a:latin typeface="Arial Narrow"/>
                        </a:rPr>
                        <a:t>3/3</a:t>
                      </a:r>
                      <a:endParaRPr lang="fr-FR" sz="1100" b="0" strike="noStrike" spc="-1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000000"/>
                      </a:solidFill>
                    </a:lnL>
                    <a:lnR w="18720">
                      <a:solidFill>
                        <a:srgbClr val="C00000"/>
                      </a:solidFill>
                    </a:lnR>
                    <a:lnT w="18720">
                      <a:solidFill>
                        <a:srgbClr val="C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2880">
                <a:tc grid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100" b="1" strike="noStrike" spc="-1">
                          <a:solidFill>
                            <a:srgbClr val="000000"/>
                          </a:solidFill>
                          <a:latin typeface="Arial Narrow"/>
                        </a:rPr>
                        <a:t>Nom de la référence : </a:t>
                      </a:r>
                      <a:endParaRPr lang="fr-FR" sz="1100" b="0" strike="noStrike" spc="-1">
                        <a:latin typeface="Arial"/>
                      </a:endParaRPr>
                    </a:p>
                  </a:txBody>
                  <a:tcPr marL="91080" marR="91080">
                    <a:lnL w="18720">
                      <a:solidFill>
                        <a:srgbClr val="C00000"/>
                      </a:solidFill>
                    </a:lnL>
                    <a:lnR w="18720">
                      <a:solidFill>
                        <a:srgbClr val="C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09120"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>
                          <a:highlight>
                            <a:srgbClr val="FFFF00"/>
                          </a:highlight>
                        </a:rPr>
                        <a:t>illustration</a:t>
                      </a:r>
                    </a:p>
                    <a:p>
                      <a:endParaRPr lang="fr-FR" dirty="0"/>
                    </a:p>
                  </a:txBody>
                  <a:tcPr marL="91080" marR="91080">
                    <a:lnL w="18720">
                      <a:solidFill>
                        <a:srgbClr val="C00000"/>
                      </a:solidFill>
                    </a:lnL>
                    <a:lnR w="18720">
                      <a:solidFill>
                        <a:srgbClr val="C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8720">
                      <a:solidFill>
                        <a:srgbClr val="C00000"/>
                      </a:solidFill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88" name="CustomShape 2">
            <a:extLst>
              <a:ext uri="{FF2B5EF4-FFF2-40B4-BE49-F238E27FC236}">
                <a16:creationId xmlns:a16="http://schemas.microsoft.com/office/drawing/2014/main" id="{5773BA98-BF9F-CA33-CCFE-21120766BF9C}"/>
              </a:ext>
            </a:extLst>
          </p:cNvPr>
          <p:cNvSpPr/>
          <p:nvPr/>
        </p:nvSpPr>
        <p:spPr>
          <a:xfrm>
            <a:off x="899640" y="6492960"/>
            <a:ext cx="7344360" cy="36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FR" sz="1200" spc="-1" dirty="0">
                <a:solidFill>
                  <a:srgbClr val="8B8B8B"/>
                </a:solidFill>
                <a:latin typeface="Calibri"/>
              </a:rPr>
              <a:t>Taverny – Construction du groupe scolaire dans le secteur des </a:t>
            </a:r>
            <a:r>
              <a:rPr lang="fr-FR" sz="1200" spc="-1" dirty="0" err="1">
                <a:solidFill>
                  <a:srgbClr val="8B8B8B"/>
                </a:solidFill>
                <a:latin typeface="Calibri"/>
              </a:rPr>
              <a:t>Ecouardes</a:t>
            </a:r>
            <a:r>
              <a:rPr lang="fr-FR" sz="1200" spc="-1" dirty="0">
                <a:solidFill>
                  <a:srgbClr val="8B8B8B"/>
                </a:solidFill>
                <a:latin typeface="Calibri"/>
              </a:rPr>
              <a:t> Est</a:t>
            </a:r>
            <a:endParaRPr lang="fr-FR" sz="1200" spc="-1" dirty="0"/>
          </a:p>
        </p:txBody>
      </p:sp>
    </p:spTree>
    <p:extLst>
      <p:ext uri="{BB962C8B-B14F-4D97-AF65-F5344CB8AC3E}">
        <p14:creationId xmlns:p14="http://schemas.microsoft.com/office/powerpoint/2010/main" val="36475380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8A691A-83B4-ED80-366C-A80BF4C22E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7" name="Table 1">
            <a:extLst>
              <a:ext uri="{FF2B5EF4-FFF2-40B4-BE49-F238E27FC236}">
                <a16:creationId xmlns:a16="http://schemas.microsoft.com/office/drawing/2014/main" id="{FF745AFB-4922-2728-2B46-2192917DD73E}"/>
              </a:ext>
            </a:extLst>
          </p:cNvPr>
          <p:cNvGraphicFramePr/>
          <p:nvPr/>
        </p:nvGraphicFramePr>
        <p:xfrm>
          <a:off x="270720" y="116640"/>
          <a:ext cx="8602200" cy="6171840"/>
        </p:xfrm>
        <a:graphic>
          <a:graphicData uri="http://schemas.openxmlformats.org/drawingml/2006/table">
            <a:tbl>
              <a:tblPr/>
              <a:tblGrid>
                <a:gridCol w="988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7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303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105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963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098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100" b="1" strike="noStrike" spc="-1">
                          <a:solidFill>
                            <a:srgbClr val="000000"/>
                          </a:solidFill>
                          <a:latin typeface="Arial Narrow"/>
                        </a:rPr>
                        <a:t>Candidat N° </a:t>
                      </a:r>
                      <a:r>
                        <a:rPr lang="fr-FR" sz="1100" b="1" strike="noStrike" spc="-1">
                          <a:solidFill>
                            <a:srgbClr val="FFFFFF"/>
                          </a:solidFill>
                          <a:latin typeface="Arial Narrow"/>
                        </a:rPr>
                        <a:t>:</a:t>
                      </a:r>
                      <a:endParaRPr lang="fr-FR" sz="1100" b="0" strike="noStrike" spc="-1">
                        <a:latin typeface="Arial"/>
                      </a:endParaRPr>
                    </a:p>
                  </a:txBody>
                  <a:tcPr marL="91080" marR="91080">
                    <a:lnL w="18720">
                      <a:solidFill>
                        <a:srgbClr val="C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8720">
                      <a:solidFill>
                        <a:srgbClr val="C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100" b="1" strike="noStrike" spc="-1">
                          <a:solidFill>
                            <a:srgbClr val="000000"/>
                          </a:solidFill>
                          <a:latin typeface="Arial Narrow"/>
                        </a:rPr>
                        <a:t>Lieu de la référence :</a:t>
                      </a:r>
                      <a:endParaRPr lang="fr-FR" sz="1100" b="0" strike="noStrike" spc="-1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fr-FR" sz="1100" b="0" strike="noStrike" spc="-1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fr-FR" sz="1100" b="0" strike="noStrike" spc="-1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8720">
                      <a:solidFill>
                        <a:srgbClr val="C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100" b="1" strike="noStrike" spc="-1">
                          <a:solidFill>
                            <a:srgbClr val="000000"/>
                          </a:solidFill>
                          <a:latin typeface="Arial Narrow"/>
                        </a:rPr>
                        <a:t>Surface totale (SU) – et préciser neuf ou restructuré</a:t>
                      </a:r>
                      <a:endParaRPr lang="fr-FR" sz="1100" b="0" strike="noStrike" spc="-1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8720">
                      <a:solidFill>
                        <a:srgbClr val="C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100" b="1" strike="noStrike" spc="-1">
                          <a:solidFill>
                            <a:srgbClr val="000000"/>
                          </a:solidFill>
                          <a:latin typeface="Arial Narrow"/>
                        </a:rPr>
                        <a:t>Date de réalisation :</a:t>
                      </a:r>
                      <a:endParaRPr lang="fr-FR" sz="1100" b="0" strike="noStrike" spc="-1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8720">
                      <a:solidFill>
                        <a:srgbClr val="C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100" b="1" strike="noStrike" spc="-1">
                          <a:solidFill>
                            <a:srgbClr val="000000"/>
                          </a:solidFill>
                          <a:latin typeface="Arial Narrow"/>
                        </a:rPr>
                        <a:t>3/3</a:t>
                      </a:r>
                      <a:endParaRPr lang="fr-FR" sz="1100" b="0" strike="noStrike" spc="-1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000000"/>
                      </a:solidFill>
                    </a:lnL>
                    <a:lnR w="18720">
                      <a:solidFill>
                        <a:srgbClr val="C00000"/>
                      </a:solidFill>
                    </a:lnR>
                    <a:lnT w="18720">
                      <a:solidFill>
                        <a:srgbClr val="C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2880">
                <a:tc grid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100" b="1" strike="noStrike" spc="-1">
                          <a:solidFill>
                            <a:srgbClr val="000000"/>
                          </a:solidFill>
                          <a:latin typeface="Arial Narrow"/>
                        </a:rPr>
                        <a:t>Nom de la référence : </a:t>
                      </a:r>
                      <a:endParaRPr lang="fr-FR" sz="1100" b="0" strike="noStrike" spc="-1">
                        <a:latin typeface="Arial"/>
                      </a:endParaRPr>
                    </a:p>
                  </a:txBody>
                  <a:tcPr marL="91080" marR="91080">
                    <a:lnL w="18720">
                      <a:solidFill>
                        <a:srgbClr val="C00000"/>
                      </a:solidFill>
                    </a:lnL>
                    <a:lnR w="18720">
                      <a:solidFill>
                        <a:srgbClr val="C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09120"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>
                          <a:highlight>
                            <a:srgbClr val="FFFF00"/>
                          </a:highlight>
                        </a:rPr>
                        <a:t>illustration</a:t>
                      </a:r>
                    </a:p>
                    <a:p>
                      <a:endParaRPr lang="fr-FR" dirty="0"/>
                    </a:p>
                  </a:txBody>
                  <a:tcPr marL="91080" marR="91080">
                    <a:lnL w="18720">
                      <a:solidFill>
                        <a:srgbClr val="C00000"/>
                      </a:solidFill>
                    </a:lnL>
                    <a:lnR w="18720">
                      <a:solidFill>
                        <a:srgbClr val="C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8720">
                      <a:solidFill>
                        <a:srgbClr val="C00000"/>
                      </a:solidFill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88" name="CustomShape 2">
            <a:extLst>
              <a:ext uri="{FF2B5EF4-FFF2-40B4-BE49-F238E27FC236}">
                <a16:creationId xmlns:a16="http://schemas.microsoft.com/office/drawing/2014/main" id="{3A447A12-CAC1-BD2C-C106-8CD4EF789B86}"/>
              </a:ext>
            </a:extLst>
          </p:cNvPr>
          <p:cNvSpPr/>
          <p:nvPr/>
        </p:nvSpPr>
        <p:spPr>
          <a:xfrm>
            <a:off x="899640" y="6492960"/>
            <a:ext cx="7344360" cy="36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FR" sz="1200" spc="-1" dirty="0">
                <a:solidFill>
                  <a:srgbClr val="8B8B8B"/>
                </a:solidFill>
                <a:latin typeface="Calibri"/>
              </a:rPr>
              <a:t>Taverny – Construction du groupe scolaire dans le secteur des </a:t>
            </a:r>
            <a:r>
              <a:rPr lang="fr-FR" sz="1200" spc="-1" dirty="0" err="1">
                <a:solidFill>
                  <a:srgbClr val="8B8B8B"/>
                </a:solidFill>
                <a:latin typeface="Calibri"/>
              </a:rPr>
              <a:t>Ecouardes</a:t>
            </a:r>
            <a:r>
              <a:rPr lang="fr-FR" sz="1200" spc="-1" dirty="0">
                <a:solidFill>
                  <a:srgbClr val="8B8B8B"/>
                </a:solidFill>
                <a:latin typeface="Calibri"/>
              </a:rPr>
              <a:t> Est</a:t>
            </a:r>
            <a:endParaRPr lang="fr-FR" sz="1200" spc="-1" dirty="0"/>
          </a:p>
        </p:txBody>
      </p:sp>
    </p:spTree>
    <p:extLst>
      <p:ext uri="{BB962C8B-B14F-4D97-AF65-F5344CB8AC3E}">
        <p14:creationId xmlns:p14="http://schemas.microsoft.com/office/powerpoint/2010/main" val="1258306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0441E8-09DA-11F8-196E-A412C4B9BD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2E6A7118-F239-D06D-CEFB-99AED115ED54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sz="2400" b="1" dirty="0">
                <a:latin typeface="+mj-lt"/>
                <a:ea typeface="Segoe UI Black" panose="020B0A02040204020203" pitchFamily="34" charset="0"/>
                <a:cs typeface="Segoe UI Semibold" panose="020B0502040204020203" pitchFamily="34" charset="0"/>
              </a:rPr>
              <a:t>BE Restauration collective</a:t>
            </a:r>
          </a:p>
        </p:txBody>
      </p:sp>
    </p:spTree>
    <p:extLst>
      <p:ext uri="{BB962C8B-B14F-4D97-AF65-F5344CB8AC3E}">
        <p14:creationId xmlns:p14="http://schemas.microsoft.com/office/powerpoint/2010/main" val="36940032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6E8296-02EF-1453-BD95-0FCCE98F1D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7" name="Table 1">
            <a:extLst>
              <a:ext uri="{FF2B5EF4-FFF2-40B4-BE49-F238E27FC236}">
                <a16:creationId xmlns:a16="http://schemas.microsoft.com/office/drawing/2014/main" id="{1F8B9049-A025-4FDF-5553-F101A8765C8E}"/>
              </a:ext>
            </a:extLst>
          </p:cNvPr>
          <p:cNvGraphicFramePr/>
          <p:nvPr/>
        </p:nvGraphicFramePr>
        <p:xfrm>
          <a:off x="270720" y="116640"/>
          <a:ext cx="8602200" cy="6171840"/>
        </p:xfrm>
        <a:graphic>
          <a:graphicData uri="http://schemas.openxmlformats.org/drawingml/2006/table">
            <a:tbl>
              <a:tblPr/>
              <a:tblGrid>
                <a:gridCol w="988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7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303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105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963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098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100" b="1" strike="noStrike" spc="-1">
                          <a:solidFill>
                            <a:srgbClr val="000000"/>
                          </a:solidFill>
                          <a:latin typeface="Arial Narrow"/>
                        </a:rPr>
                        <a:t>Candidat N° </a:t>
                      </a:r>
                      <a:r>
                        <a:rPr lang="fr-FR" sz="1100" b="1" strike="noStrike" spc="-1">
                          <a:solidFill>
                            <a:srgbClr val="FFFFFF"/>
                          </a:solidFill>
                          <a:latin typeface="Arial Narrow"/>
                        </a:rPr>
                        <a:t>:</a:t>
                      </a:r>
                      <a:endParaRPr lang="fr-FR" sz="1100" b="0" strike="noStrike" spc="-1">
                        <a:latin typeface="Arial"/>
                      </a:endParaRPr>
                    </a:p>
                  </a:txBody>
                  <a:tcPr marL="91080" marR="91080">
                    <a:lnL w="18720">
                      <a:solidFill>
                        <a:srgbClr val="C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8720">
                      <a:solidFill>
                        <a:srgbClr val="C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100" b="1" strike="noStrike" spc="-1">
                          <a:solidFill>
                            <a:srgbClr val="000000"/>
                          </a:solidFill>
                          <a:latin typeface="Arial Narrow"/>
                        </a:rPr>
                        <a:t>Lieu de la référence :</a:t>
                      </a:r>
                      <a:endParaRPr lang="fr-FR" sz="1100" b="0" strike="noStrike" spc="-1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fr-FR" sz="1100" b="0" strike="noStrike" spc="-1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fr-FR" sz="1100" b="0" strike="noStrike" spc="-1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8720">
                      <a:solidFill>
                        <a:srgbClr val="C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100" b="1" strike="noStrike" spc="-1">
                          <a:solidFill>
                            <a:srgbClr val="000000"/>
                          </a:solidFill>
                          <a:latin typeface="Arial Narrow"/>
                        </a:rPr>
                        <a:t>Surface totale (SU) – et préciser neuf ou restructuré</a:t>
                      </a:r>
                      <a:endParaRPr lang="fr-FR" sz="1100" b="0" strike="noStrike" spc="-1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8720">
                      <a:solidFill>
                        <a:srgbClr val="C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100" b="1" strike="noStrike" spc="-1">
                          <a:solidFill>
                            <a:srgbClr val="000000"/>
                          </a:solidFill>
                          <a:latin typeface="Arial Narrow"/>
                        </a:rPr>
                        <a:t>Date de réalisation :</a:t>
                      </a:r>
                      <a:endParaRPr lang="fr-FR" sz="1100" b="0" strike="noStrike" spc="-1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8720">
                      <a:solidFill>
                        <a:srgbClr val="C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100" b="1" strike="noStrike" spc="-1">
                          <a:solidFill>
                            <a:srgbClr val="000000"/>
                          </a:solidFill>
                          <a:latin typeface="Arial Narrow"/>
                        </a:rPr>
                        <a:t>3/3</a:t>
                      </a:r>
                      <a:endParaRPr lang="fr-FR" sz="1100" b="0" strike="noStrike" spc="-1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000000"/>
                      </a:solidFill>
                    </a:lnL>
                    <a:lnR w="18720">
                      <a:solidFill>
                        <a:srgbClr val="C00000"/>
                      </a:solidFill>
                    </a:lnR>
                    <a:lnT w="18720">
                      <a:solidFill>
                        <a:srgbClr val="C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2880">
                <a:tc grid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100" b="1" strike="noStrike" spc="-1">
                          <a:solidFill>
                            <a:srgbClr val="000000"/>
                          </a:solidFill>
                          <a:latin typeface="Arial Narrow"/>
                        </a:rPr>
                        <a:t>Nom de la référence : </a:t>
                      </a:r>
                      <a:endParaRPr lang="fr-FR" sz="1100" b="0" strike="noStrike" spc="-1">
                        <a:latin typeface="Arial"/>
                      </a:endParaRPr>
                    </a:p>
                  </a:txBody>
                  <a:tcPr marL="91080" marR="91080">
                    <a:lnL w="18720">
                      <a:solidFill>
                        <a:srgbClr val="C00000"/>
                      </a:solidFill>
                    </a:lnL>
                    <a:lnR w="18720">
                      <a:solidFill>
                        <a:srgbClr val="C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09120"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>
                          <a:highlight>
                            <a:srgbClr val="FFFF00"/>
                          </a:highlight>
                        </a:rPr>
                        <a:t>illustration</a:t>
                      </a:r>
                    </a:p>
                    <a:p>
                      <a:endParaRPr lang="fr-FR" dirty="0"/>
                    </a:p>
                  </a:txBody>
                  <a:tcPr marL="91080" marR="91080">
                    <a:lnL w="18720">
                      <a:solidFill>
                        <a:srgbClr val="C00000"/>
                      </a:solidFill>
                    </a:lnL>
                    <a:lnR w="18720">
                      <a:solidFill>
                        <a:srgbClr val="C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8720">
                      <a:solidFill>
                        <a:srgbClr val="C00000"/>
                      </a:solidFill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88" name="CustomShape 2">
            <a:extLst>
              <a:ext uri="{FF2B5EF4-FFF2-40B4-BE49-F238E27FC236}">
                <a16:creationId xmlns:a16="http://schemas.microsoft.com/office/drawing/2014/main" id="{B8FC2CC1-6ABC-F4E2-DCF5-45352C0A365E}"/>
              </a:ext>
            </a:extLst>
          </p:cNvPr>
          <p:cNvSpPr/>
          <p:nvPr/>
        </p:nvSpPr>
        <p:spPr>
          <a:xfrm>
            <a:off x="899640" y="6492960"/>
            <a:ext cx="7344360" cy="36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FR" sz="1200" spc="-1" dirty="0">
                <a:solidFill>
                  <a:srgbClr val="8B8B8B"/>
                </a:solidFill>
                <a:latin typeface="Calibri"/>
              </a:rPr>
              <a:t>Taverny – Construction du groupe scolaire dans le secteur des </a:t>
            </a:r>
            <a:r>
              <a:rPr lang="fr-FR" sz="1200" spc="-1" dirty="0" err="1">
                <a:solidFill>
                  <a:srgbClr val="8B8B8B"/>
                </a:solidFill>
                <a:latin typeface="Calibri"/>
              </a:rPr>
              <a:t>Ecouardes</a:t>
            </a:r>
            <a:r>
              <a:rPr lang="fr-FR" sz="1200" spc="-1" dirty="0">
                <a:solidFill>
                  <a:srgbClr val="8B8B8B"/>
                </a:solidFill>
                <a:latin typeface="Calibri"/>
              </a:rPr>
              <a:t> Est</a:t>
            </a:r>
            <a:endParaRPr lang="fr-FR" sz="1200" spc="-1" dirty="0"/>
          </a:p>
        </p:txBody>
      </p:sp>
    </p:spTree>
    <p:extLst>
      <p:ext uri="{BB962C8B-B14F-4D97-AF65-F5344CB8AC3E}">
        <p14:creationId xmlns:p14="http://schemas.microsoft.com/office/powerpoint/2010/main" val="35399807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158355-BC4D-1F6D-982F-D139E00E80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7" name="Table 1">
            <a:extLst>
              <a:ext uri="{FF2B5EF4-FFF2-40B4-BE49-F238E27FC236}">
                <a16:creationId xmlns:a16="http://schemas.microsoft.com/office/drawing/2014/main" id="{7BD4915D-A04A-7A13-7688-F08258609377}"/>
              </a:ext>
            </a:extLst>
          </p:cNvPr>
          <p:cNvGraphicFramePr/>
          <p:nvPr/>
        </p:nvGraphicFramePr>
        <p:xfrm>
          <a:off x="270720" y="116640"/>
          <a:ext cx="8602200" cy="6171840"/>
        </p:xfrm>
        <a:graphic>
          <a:graphicData uri="http://schemas.openxmlformats.org/drawingml/2006/table">
            <a:tbl>
              <a:tblPr/>
              <a:tblGrid>
                <a:gridCol w="988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7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303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105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963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098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100" b="1" strike="noStrike" spc="-1">
                          <a:solidFill>
                            <a:srgbClr val="000000"/>
                          </a:solidFill>
                          <a:latin typeface="Arial Narrow"/>
                        </a:rPr>
                        <a:t>Candidat N° </a:t>
                      </a:r>
                      <a:r>
                        <a:rPr lang="fr-FR" sz="1100" b="1" strike="noStrike" spc="-1">
                          <a:solidFill>
                            <a:srgbClr val="FFFFFF"/>
                          </a:solidFill>
                          <a:latin typeface="Arial Narrow"/>
                        </a:rPr>
                        <a:t>:</a:t>
                      </a:r>
                      <a:endParaRPr lang="fr-FR" sz="1100" b="0" strike="noStrike" spc="-1">
                        <a:latin typeface="Arial"/>
                      </a:endParaRPr>
                    </a:p>
                  </a:txBody>
                  <a:tcPr marL="91080" marR="91080">
                    <a:lnL w="18720">
                      <a:solidFill>
                        <a:srgbClr val="C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8720">
                      <a:solidFill>
                        <a:srgbClr val="C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100" b="1" strike="noStrike" spc="-1">
                          <a:solidFill>
                            <a:srgbClr val="000000"/>
                          </a:solidFill>
                          <a:latin typeface="Arial Narrow"/>
                        </a:rPr>
                        <a:t>Lieu de la référence :</a:t>
                      </a:r>
                      <a:endParaRPr lang="fr-FR" sz="1100" b="0" strike="noStrike" spc="-1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fr-FR" sz="1100" b="0" strike="noStrike" spc="-1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fr-FR" sz="1100" b="0" strike="noStrike" spc="-1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8720">
                      <a:solidFill>
                        <a:srgbClr val="C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100" b="1" strike="noStrike" spc="-1">
                          <a:solidFill>
                            <a:srgbClr val="000000"/>
                          </a:solidFill>
                          <a:latin typeface="Arial Narrow"/>
                        </a:rPr>
                        <a:t>Surface totale (SU) – et préciser neuf ou restructuré</a:t>
                      </a:r>
                      <a:endParaRPr lang="fr-FR" sz="1100" b="0" strike="noStrike" spc="-1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8720">
                      <a:solidFill>
                        <a:srgbClr val="C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100" b="1" strike="noStrike" spc="-1">
                          <a:solidFill>
                            <a:srgbClr val="000000"/>
                          </a:solidFill>
                          <a:latin typeface="Arial Narrow"/>
                        </a:rPr>
                        <a:t>Date de réalisation :</a:t>
                      </a:r>
                      <a:endParaRPr lang="fr-FR" sz="1100" b="0" strike="noStrike" spc="-1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8720">
                      <a:solidFill>
                        <a:srgbClr val="C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100" b="1" strike="noStrike" spc="-1">
                          <a:solidFill>
                            <a:srgbClr val="000000"/>
                          </a:solidFill>
                          <a:latin typeface="Arial Narrow"/>
                        </a:rPr>
                        <a:t>3/3</a:t>
                      </a:r>
                      <a:endParaRPr lang="fr-FR" sz="1100" b="0" strike="noStrike" spc="-1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000000"/>
                      </a:solidFill>
                    </a:lnL>
                    <a:lnR w="18720">
                      <a:solidFill>
                        <a:srgbClr val="C00000"/>
                      </a:solidFill>
                    </a:lnR>
                    <a:lnT w="18720">
                      <a:solidFill>
                        <a:srgbClr val="C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2880">
                <a:tc grid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100" b="1" strike="noStrike" spc="-1">
                          <a:solidFill>
                            <a:srgbClr val="000000"/>
                          </a:solidFill>
                          <a:latin typeface="Arial Narrow"/>
                        </a:rPr>
                        <a:t>Nom de la référence : </a:t>
                      </a:r>
                      <a:endParaRPr lang="fr-FR" sz="1100" b="0" strike="noStrike" spc="-1">
                        <a:latin typeface="Arial"/>
                      </a:endParaRPr>
                    </a:p>
                  </a:txBody>
                  <a:tcPr marL="91080" marR="91080">
                    <a:lnL w="18720">
                      <a:solidFill>
                        <a:srgbClr val="C00000"/>
                      </a:solidFill>
                    </a:lnL>
                    <a:lnR w="18720">
                      <a:solidFill>
                        <a:srgbClr val="C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09120"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>
                          <a:highlight>
                            <a:srgbClr val="FFFF00"/>
                          </a:highlight>
                        </a:rPr>
                        <a:t>illustration</a:t>
                      </a:r>
                    </a:p>
                    <a:p>
                      <a:endParaRPr lang="fr-FR" dirty="0"/>
                    </a:p>
                  </a:txBody>
                  <a:tcPr marL="91080" marR="91080">
                    <a:lnL w="18720">
                      <a:solidFill>
                        <a:srgbClr val="C00000"/>
                      </a:solidFill>
                    </a:lnL>
                    <a:lnR w="18720">
                      <a:solidFill>
                        <a:srgbClr val="C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8720">
                      <a:solidFill>
                        <a:srgbClr val="C00000"/>
                      </a:solidFill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88" name="CustomShape 2">
            <a:extLst>
              <a:ext uri="{FF2B5EF4-FFF2-40B4-BE49-F238E27FC236}">
                <a16:creationId xmlns:a16="http://schemas.microsoft.com/office/drawing/2014/main" id="{6F50E9B3-1CCA-B5C6-A2D2-3851CF45CA70}"/>
              </a:ext>
            </a:extLst>
          </p:cNvPr>
          <p:cNvSpPr/>
          <p:nvPr/>
        </p:nvSpPr>
        <p:spPr>
          <a:xfrm>
            <a:off x="899640" y="6492960"/>
            <a:ext cx="7344360" cy="36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FR" sz="1200" spc="-1" dirty="0">
                <a:solidFill>
                  <a:srgbClr val="8B8B8B"/>
                </a:solidFill>
                <a:latin typeface="Calibri"/>
              </a:rPr>
              <a:t>Taverny – Construction du groupe scolaire dans le secteur des </a:t>
            </a:r>
            <a:r>
              <a:rPr lang="fr-FR" sz="1200" spc="-1" dirty="0" err="1">
                <a:solidFill>
                  <a:srgbClr val="8B8B8B"/>
                </a:solidFill>
                <a:latin typeface="Calibri"/>
              </a:rPr>
              <a:t>Ecouardes</a:t>
            </a:r>
            <a:r>
              <a:rPr lang="fr-FR" sz="1200" spc="-1" dirty="0">
                <a:solidFill>
                  <a:srgbClr val="8B8B8B"/>
                </a:solidFill>
                <a:latin typeface="Calibri"/>
              </a:rPr>
              <a:t> Est</a:t>
            </a:r>
            <a:endParaRPr lang="fr-FR" sz="1200" spc="-1" dirty="0"/>
          </a:p>
        </p:txBody>
      </p:sp>
    </p:spTree>
    <p:extLst>
      <p:ext uri="{BB962C8B-B14F-4D97-AF65-F5344CB8AC3E}">
        <p14:creationId xmlns:p14="http://schemas.microsoft.com/office/powerpoint/2010/main" val="20971551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A91313-1C90-A8EE-3224-BF9565A861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7" name="Table 1">
            <a:extLst>
              <a:ext uri="{FF2B5EF4-FFF2-40B4-BE49-F238E27FC236}">
                <a16:creationId xmlns:a16="http://schemas.microsoft.com/office/drawing/2014/main" id="{24D94FDA-259C-359C-E1DB-4AA9EF7EC339}"/>
              </a:ext>
            </a:extLst>
          </p:cNvPr>
          <p:cNvGraphicFramePr/>
          <p:nvPr/>
        </p:nvGraphicFramePr>
        <p:xfrm>
          <a:off x="270720" y="116640"/>
          <a:ext cx="8602200" cy="6171840"/>
        </p:xfrm>
        <a:graphic>
          <a:graphicData uri="http://schemas.openxmlformats.org/drawingml/2006/table">
            <a:tbl>
              <a:tblPr/>
              <a:tblGrid>
                <a:gridCol w="988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7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303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105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963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098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100" b="1" strike="noStrike" spc="-1">
                          <a:solidFill>
                            <a:srgbClr val="000000"/>
                          </a:solidFill>
                          <a:latin typeface="Arial Narrow"/>
                        </a:rPr>
                        <a:t>Candidat N° </a:t>
                      </a:r>
                      <a:r>
                        <a:rPr lang="fr-FR" sz="1100" b="1" strike="noStrike" spc="-1">
                          <a:solidFill>
                            <a:srgbClr val="FFFFFF"/>
                          </a:solidFill>
                          <a:latin typeface="Arial Narrow"/>
                        </a:rPr>
                        <a:t>:</a:t>
                      </a:r>
                      <a:endParaRPr lang="fr-FR" sz="1100" b="0" strike="noStrike" spc="-1">
                        <a:latin typeface="Arial"/>
                      </a:endParaRPr>
                    </a:p>
                  </a:txBody>
                  <a:tcPr marL="91080" marR="91080">
                    <a:lnL w="18720">
                      <a:solidFill>
                        <a:srgbClr val="C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8720">
                      <a:solidFill>
                        <a:srgbClr val="C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100" b="1" strike="noStrike" spc="-1">
                          <a:solidFill>
                            <a:srgbClr val="000000"/>
                          </a:solidFill>
                          <a:latin typeface="Arial Narrow"/>
                        </a:rPr>
                        <a:t>Lieu de la référence :</a:t>
                      </a:r>
                      <a:endParaRPr lang="fr-FR" sz="1100" b="0" strike="noStrike" spc="-1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fr-FR" sz="1100" b="0" strike="noStrike" spc="-1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fr-FR" sz="1100" b="0" strike="noStrike" spc="-1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8720">
                      <a:solidFill>
                        <a:srgbClr val="C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100" b="1" strike="noStrike" spc="-1">
                          <a:solidFill>
                            <a:srgbClr val="000000"/>
                          </a:solidFill>
                          <a:latin typeface="Arial Narrow"/>
                        </a:rPr>
                        <a:t>Surface totale (SU) – et préciser neuf ou restructuré</a:t>
                      </a:r>
                      <a:endParaRPr lang="fr-FR" sz="1100" b="0" strike="noStrike" spc="-1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8720">
                      <a:solidFill>
                        <a:srgbClr val="C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100" b="1" strike="noStrike" spc="-1">
                          <a:solidFill>
                            <a:srgbClr val="000000"/>
                          </a:solidFill>
                          <a:latin typeface="Arial Narrow"/>
                        </a:rPr>
                        <a:t>Date de réalisation :</a:t>
                      </a:r>
                      <a:endParaRPr lang="fr-FR" sz="1100" b="0" strike="noStrike" spc="-1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8720">
                      <a:solidFill>
                        <a:srgbClr val="C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100" b="1" strike="noStrike" spc="-1">
                          <a:solidFill>
                            <a:srgbClr val="000000"/>
                          </a:solidFill>
                          <a:latin typeface="Arial Narrow"/>
                        </a:rPr>
                        <a:t>3/3</a:t>
                      </a:r>
                      <a:endParaRPr lang="fr-FR" sz="1100" b="0" strike="noStrike" spc="-1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000000"/>
                      </a:solidFill>
                    </a:lnL>
                    <a:lnR w="18720">
                      <a:solidFill>
                        <a:srgbClr val="C00000"/>
                      </a:solidFill>
                    </a:lnR>
                    <a:lnT w="18720">
                      <a:solidFill>
                        <a:srgbClr val="C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2880">
                <a:tc grid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100" b="1" strike="noStrike" spc="-1">
                          <a:solidFill>
                            <a:srgbClr val="000000"/>
                          </a:solidFill>
                          <a:latin typeface="Arial Narrow"/>
                        </a:rPr>
                        <a:t>Nom de la référence : </a:t>
                      </a:r>
                      <a:endParaRPr lang="fr-FR" sz="1100" b="0" strike="noStrike" spc="-1">
                        <a:latin typeface="Arial"/>
                      </a:endParaRPr>
                    </a:p>
                  </a:txBody>
                  <a:tcPr marL="91080" marR="91080">
                    <a:lnL w="18720">
                      <a:solidFill>
                        <a:srgbClr val="C00000"/>
                      </a:solidFill>
                    </a:lnL>
                    <a:lnR w="18720">
                      <a:solidFill>
                        <a:srgbClr val="C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09120"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>
                          <a:highlight>
                            <a:srgbClr val="FFFF00"/>
                          </a:highlight>
                        </a:rPr>
                        <a:t>illustration</a:t>
                      </a:r>
                    </a:p>
                    <a:p>
                      <a:endParaRPr lang="fr-FR" dirty="0"/>
                    </a:p>
                  </a:txBody>
                  <a:tcPr marL="91080" marR="91080">
                    <a:lnL w="18720">
                      <a:solidFill>
                        <a:srgbClr val="C00000"/>
                      </a:solidFill>
                    </a:lnL>
                    <a:lnR w="18720">
                      <a:solidFill>
                        <a:srgbClr val="C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8720">
                      <a:solidFill>
                        <a:srgbClr val="C00000"/>
                      </a:solidFill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88" name="CustomShape 2">
            <a:extLst>
              <a:ext uri="{FF2B5EF4-FFF2-40B4-BE49-F238E27FC236}">
                <a16:creationId xmlns:a16="http://schemas.microsoft.com/office/drawing/2014/main" id="{EA7B09A9-592B-133A-305A-F6F558C8A02D}"/>
              </a:ext>
            </a:extLst>
          </p:cNvPr>
          <p:cNvSpPr/>
          <p:nvPr/>
        </p:nvSpPr>
        <p:spPr>
          <a:xfrm>
            <a:off x="899640" y="6492960"/>
            <a:ext cx="7344360" cy="36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FR" sz="1200" spc="-1" dirty="0">
                <a:solidFill>
                  <a:srgbClr val="8B8B8B"/>
                </a:solidFill>
                <a:latin typeface="Calibri"/>
              </a:rPr>
              <a:t>Taverny – Construction du groupe scolaire dans le secteur des </a:t>
            </a:r>
            <a:r>
              <a:rPr lang="fr-FR" sz="1200" spc="-1" dirty="0" err="1">
                <a:solidFill>
                  <a:srgbClr val="8B8B8B"/>
                </a:solidFill>
                <a:latin typeface="Calibri"/>
              </a:rPr>
              <a:t>Ecouardes</a:t>
            </a:r>
            <a:r>
              <a:rPr lang="fr-FR" sz="1200" spc="-1" dirty="0">
                <a:solidFill>
                  <a:srgbClr val="8B8B8B"/>
                </a:solidFill>
                <a:latin typeface="Calibri"/>
              </a:rPr>
              <a:t> Est</a:t>
            </a:r>
            <a:endParaRPr lang="fr-FR" sz="1200" spc="-1" dirty="0"/>
          </a:p>
        </p:txBody>
      </p:sp>
    </p:spTree>
    <p:extLst>
      <p:ext uri="{BB962C8B-B14F-4D97-AF65-F5344CB8AC3E}">
        <p14:creationId xmlns:p14="http://schemas.microsoft.com/office/powerpoint/2010/main" val="39325263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51F04E-B24F-C6E2-A935-23D813BC19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C62B0DBD-B4C7-C5F8-407F-0008C0A46D4F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sz="2400" b="1" dirty="0">
                <a:latin typeface="+mj-lt"/>
                <a:ea typeface="Segoe UI Black" panose="020B0A02040204020203" pitchFamily="34" charset="0"/>
                <a:cs typeface="Segoe UI Semibold" panose="020B0502040204020203" pitchFamily="34" charset="0"/>
              </a:rPr>
              <a:t>BE Paysagiste concepteur</a:t>
            </a:r>
          </a:p>
        </p:txBody>
      </p:sp>
    </p:spTree>
    <p:extLst>
      <p:ext uri="{BB962C8B-B14F-4D97-AF65-F5344CB8AC3E}">
        <p14:creationId xmlns:p14="http://schemas.microsoft.com/office/powerpoint/2010/main" val="25964100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71B20922-6CC5-9C5A-ECF1-212593ED2AEB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/>
              <a:t>ENTREPRISE GENERALE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8A23F91-CE8B-0C25-854C-83C77D0E400F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961835" y="5589985"/>
            <a:ext cx="182165" cy="123825"/>
          </a:xfrm>
        </p:spPr>
        <p:txBody>
          <a:bodyPr/>
          <a:lstStyle/>
          <a:p>
            <a:fld id="{0385BA3D-F25F-40AB-B434-0C0A2BE032B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202548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80D992-1EC1-B8F7-8AD5-1677C251DD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7" name="Table 1">
            <a:extLst>
              <a:ext uri="{FF2B5EF4-FFF2-40B4-BE49-F238E27FC236}">
                <a16:creationId xmlns:a16="http://schemas.microsoft.com/office/drawing/2014/main" id="{E0033604-C48B-8ED8-661A-2C4AD0E7949C}"/>
              </a:ext>
            </a:extLst>
          </p:cNvPr>
          <p:cNvGraphicFramePr/>
          <p:nvPr/>
        </p:nvGraphicFramePr>
        <p:xfrm>
          <a:off x="270720" y="116640"/>
          <a:ext cx="8602200" cy="6171840"/>
        </p:xfrm>
        <a:graphic>
          <a:graphicData uri="http://schemas.openxmlformats.org/drawingml/2006/table">
            <a:tbl>
              <a:tblPr/>
              <a:tblGrid>
                <a:gridCol w="988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7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303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105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963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098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100" b="1" strike="noStrike" spc="-1">
                          <a:solidFill>
                            <a:srgbClr val="000000"/>
                          </a:solidFill>
                          <a:latin typeface="Arial Narrow"/>
                        </a:rPr>
                        <a:t>Candidat N° </a:t>
                      </a:r>
                      <a:r>
                        <a:rPr lang="fr-FR" sz="1100" b="1" strike="noStrike" spc="-1">
                          <a:solidFill>
                            <a:srgbClr val="FFFFFF"/>
                          </a:solidFill>
                          <a:latin typeface="Arial Narrow"/>
                        </a:rPr>
                        <a:t>:</a:t>
                      </a:r>
                      <a:endParaRPr lang="fr-FR" sz="1100" b="0" strike="noStrike" spc="-1">
                        <a:latin typeface="Arial"/>
                      </a:endParaRPr>
                    </a:p>
                  </a:txBody>
                  <a:tcPr marL="91080" marR="91080">
                    <a:lnL w="18720">
                      <a:solidFill>
                        <a:srgbClr val="C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8720">
                      <a:solidFill>
                        <a:srgbClr val="C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100" b="1" strike="noStrike" spc="-1">
                          <a:solidFill>
                            <a:srgbClr val="000000"/>
                          </a:solidFill>
                          <a:latin typeface="Arial Narrow"/>
                        </a:rPr>
                        <a:t>Lieu de la référence :</a:t>
                      </a:r>
                      <a:endParaRPr lang="fr-FR" sz="1100" b="0" strike="noStrike" spc="-1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fr-FR" sz="1100" b="0" strike="noStrike" spc="-1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fr-FR" sz="1100" b="0" strike="noStrike" spc="-1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8720">
                      <a:solidFill>
                        <a:srgbClr val="C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100" b="1" strike="noStrike" spc="-1">
                          <a:solidFill>
                            <a:srgbClr val="000000"/>
                          </a:solidFill>
                          <a:latin typeface="Arial Narrow"/>
                        </a:rPr>
                        <a:t>Surface totale (SU) – et préciser neuf ou restructuré</a:t>
                      </a:r>
                      <a:endParaRPr lang="fr-FR" sz="1100" b="0" strike="noStrike" spc="-1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8720">
                      <a:solidFill>
                        <a:srgbClr val="C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100" b="1" strike="noStrike" spc="-1">
                          <a:solidFill>
                            <a:srgbClr val="000000"/>
                          </a:solidFill>
                          <a:latin typeface="Arial Narrow"/>
                        </a:rPr>
                        <a:t>Date de réalisation :</a:t>
                      </a:r>
                      <a:endParaRPr lang="fr-FR" sz="1100" b="0" strike="noStrike" spc="-1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8720">
                      <a:solidFill>
                        <a:srgbClr val="C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100" b="1" strike="noStrike" spc="-1">
                          <a:solidFill>
                            <a:srgbClr val="000000"/>
                          </a:solidFill>
                          <a:latin typeface="Arial Narrow"/>
                        </a:rPr>
                        <a:t>3/3</a:t>
                      </a:r>
                      <a:endParaRPr lang="fr-FR" sz="1100" b="0" strike="noStrike" spc="-1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000000"/>
                      </a:solidFill>
                    </a:lnL>
                    <a:lnR w="18720">
                      <a:solidFill>
                        <a:srgbClr val="C00000"/>
                      </a:solidFill>
                    </a:lnR>
                    <a:lnT w="18720">
                      <a:solidFill>
                        <a:srgbClr val="C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2880">
                <a:tc grid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100" b="1" strike="noStrike" spc="-1">
                          <a:solidFill>
                            <a:srgbClr val="000000"/>
                          </a:solidFill>
                          <a:latin typeface="Arial Narrow"/>
                        </a:rPr>
                        <a:t>Nom de la référence : </a:t>
                      </a:r>
                      <a:endParaRPr lang="fr-FR" sz="1100" b="0" strike="noStrike" spc="-1">
                        <a:latin typeface="Arial"/>
                      </a:endParaRPr>
                    </a:p>
                  </a:txBody>
                  <a:tcPr marL="91080" marR="91080">
                    <a:lnL w="18720">
                      <a:solidFill>
                        <a:srgbClr val="C00000"/>
                      </a:solidFill>
                    </a:lnL>
                    <a:lnR w="18720">
                      <a:solidFill>
                        <a:srgbClr val="C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09120"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>
                          <a:highlight>
                            <a:srgbClr val="FFFF00"/>
                          </a:highlight>
                        </a:rPr>
                        <a:t>illustration</a:t>
                      </a:r>
                    </a:p>
                    <a:p>
                      <a:endParaRPr lang="fr-FR" dirty="0"/>
                    </a:p>
                  </a:txBody>
                  <a:tcPr marL="91080" marR="91080">
                    <a:lnL w="18720">
                      <a:solidFill>
                        <a:srgbClr val="C00000"/>
                      </a:solidFill>
                    </a:lnL>
                    <a:lnR w="18720">
                      <a:solidFill>
                        <a:srgbClr val="C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8720">
                      <a:solidFill>
                        <a:srgbClr val="C00000"/>
                      </a:solidFill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88" name="CustomShape 2">
            <a:extLst>
              <a:ext uri="{FF2B5EF4-FFF2-40B4-BE49-F238E27FC236}">
                <a16:creationId xmlns:a16="http://schemas.microsoft.com/office/drawing/2014/main" id="{9C72C683-8243-6C5E-5C79-9162E61EDF69}"/>
              </a:ext>
            </a:extLst>
          </p:cNvPr>
          <p:cNvSpPr/>
          <p:nvPr/>
        </p:nvSpPr>
        <p:spPr>
          <a:xfrm>
            <a:off x="899640" y="6492960"/>
            <a:ext cx="7344360" cy="36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FR" sz="1200" spc="-1" dirty="0">
                <a:solidFill>
                  <a:srgbClr val="8B8B8B"/>
                </a:solidFill>
                <a:latin typeface="Calibri"/>
              </a:rPr>
              <a:t>Taverny – Construction du groupe scolaire dans le secteur des </a:t>
            </a:r>
            <a:r>
              <a:rPr lang="fr-FR" sz="1200" spc="-1" dirty="0" err="1">
                <a:solidFill>
                  <a:srgbClr val="8B8B8B"/>
                </a:solidFill>
                <a:latin typeface="Calibri"/>
              </a:rPr>
              <a:t>Ecouardes</a:t>
            </a:r>
            <a:r>
              <a:rPr lang="fr-FR" sz="1200" spc="-1" dirty="0">
                <a:solidFill>
                  <a:srgbClr val="8B8B8B"/>
                </a:solidFill>
                <a:latin typeface="Calibri"/>
              </a:rPr>
              <a:t> Est</a:t>
            </a:r>
            <a:endParaRPr lang="fr-FR" sz="1200" spc="-1" dirty="0"/>
          </a:p>
        </p:txBody>
      </p:sp>
    </p:spTree>
    <p:extLst>
      <p:ext uri="{BB962C8B-B14F-4D97-AF65-F5344CB8AC3E}">
        <p14:creationId xmlns:p14="http://schemas.microsoft.com/office/powerpoint/2010/main" val="112416991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6C22F2-207C-A3D7-674E-FF5BCEFFF6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7" name="Table 1">
            <a:extLst>
              <a:ext uri="{FF2B5EF4-FFF2-40B4-BE49-F238E27FC236}">
                <a16:creationId xmlns:a16="http://schemas.microsoft.com/office/drawing/2014/main" id="{E38E070F-E1F1-F000-9C5F-B5AF2E390B06}"/>
              </a:ext>
            </a:extLst>
          </p:cNvPr>
          <p:cNvGraphicFramePr/>
          <p:nvPr/>
        </p:nvGraphicFramePr>
        <p:xfrm>
          <a:off x="270720" y="116640"/>
          <a:ext cx="8602200" cy="6171840"/>
        </p:xfrm>
        <a:graphic>
          <a:graphicData uri="http://schemas.openxmlformats.org/drawingml/2006/table">
            <a:tbl>
              <a:tblPr/>
              <a:tblGrid>
                <a:gridCol w="988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7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303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105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963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098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100" b="1" strike="noStrike" spc="-1">
                          <a:solidFill>
                            <a:srgbClr val="000000"/>
                          </a:solidFill>
                          <a:latin typeface="Arial Narrow"/>
                        </a:rPr>
                        <a:t>Candidat N° </a:t>
                      </a:r>
                      <a:r>
                        <a:rPr lang="fr-FR" sz="1100" b="1" strike="noStrike" spc="-1">
                          <a:solidFill>
                            <a:srgbClr val="FFFFFF"/>
                          </a:solidFill>
                          <a:latin typeface="Arial Narrow"/>
                        </a:rPr>
                        <a:t>:</a:t>
                      </a:r>
                      <a:endParaRPr lang="fr-FR" sz="1100" b="0" strike="noStrike" spc="-1">
                        <a:latin typeface="Arial"/>
                      </a:endParaRPr>
                    </a:p>
                  </a:txBody>
                  <a:tcPr marL="91080" marR="91080">
                    <a:lnL w="18720">
                      <a:solidFill>
                        <a:srgbClr val="C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8720">
                      <a:solidFill>
                        <a:srgbClr val="C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100" b="1" strike="noStrike" spc="-1">
                          <a:solidFill>
                            <a:srgbClr val="000000"/>
                          </a:solidFill>
                          <a:latin typeface="Arial Narrow"/>
                        </a:rPr>
                        <a:t>Lieu de la référence :</a:t>
                      </a:r>
                      <a:endParaRPr lang="fr-FR" sz="1100" b="0" strike="noStrike" spc="-1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fr-FR" sz="1100" b="0" strike="noStrike" spc="-1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fr-FR" sz="1100" b="0" strike="noStrike" spc="-1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8720">
                      <a:solidFill>
                        <a:srgbClr val="C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100" b="1" strike="noStrike" spc="-1">
                          <a:solidFill>
                            <a:srgbClr val="000000"/>
                          </a:solidFill>
                          <a:latin typeface="Arial Narrow"/>
                        </a:rPr>
                        <a:t>Surface totale (SU) – et préciser neuf ou restructuré</a:t>
                      </a:r>
                      <a:endParaRPr lang="fr-FR" sz="1100" b="0" strike="noStrike" spc="-1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8720">
                      <a:solidFill>
                        <a:srgbClr val="C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100" b="1" strike="noStrike" spc="-1">
                          <a:solidFill>
                            <a:srgbClr val="000000"/>
                          </a:solidFill>
                          <a:latin typeface="Arial Narrow"/>
                        </a:rPr>
                        <a:t>Date de réalisation :</a:t>
                      </a:r>
                      <a:endParaRPr lang="fr-FR" sz="1100" b="0" strike="noStrike" spc="-1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8720">
                      <a:solidFill>
                        <a:srgbClr val="C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100" b="1" strike="noStrike" spc="-1">
                          <a:solidFill>
                            <a:srgbClr val="000000"/>
                          </a:solidFill>
                          <a:latin typeface="Arial Narrow"/>
                        </a:rPr>
                        <a:t>3/3</a:t>
                      </a:r>
                      <a:endParaRPr lang="fr-FR" sz="1100" b="0" strike="noStrike" spc="-1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000000"/>
                      </a:solidFill>
                    </a:lnL>
                    <a:lnR w="18720">
                      <a:solidFill>
                        <a:srgbClr val="C00000"/>
                      </a:solidFill>
                    </a:lnR>
                    <a:lnT w="18720">
                      <a:solidFill>
                        <a:srgbClr val="C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2880">
                <a:tc grid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100" b="1" strike="noStrike" spc="-1">
                          <a:solidFill>
                            <a:srgbClr val="000000"/>
                          </a:solidFill>
                          <a:latin typeface="Arial Narrow"/>
                        </a:rPr>
                        <a:t>Nom de la référence : </a:t>
                      </a:r>
                      <a:endParaRPr lang="fr-FR" sz="1100" b="0" strike="noStrike" spc="-1">
                        <a:latin typeface="Arial"/>
                      </a:endParaRPr>
                    </a:p>
                  </a:txBody>
                  <a:tcPr marL="91080" marR="91080">
                    <a:lnL w="18720">
                      <a:solidFill>
                        <a:srgbClr val="C00000"/>
                      </a:solidFill>
                    </a:lnL>
                    <a:lnR w="18720">
                      <a:solidFill>
                        <a:srgbClr val="C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09120"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>
                          <a:highlight>
                            <a:srgbClr val="FFFF00"/>
                          </a:highlight>
                        </a:rPr>
                        <a:t>illustration</a:t>
                      </a:r>
                    </a:p>
                    <a:p>
                      <a:endParaRPr lang="fr-FR" dirty="0"/>
                    </a:p>
                  </a:txBody>
                  <a:tcPr marL="91080" marR="91080">
                    <a:lnL w="18720">
                      <a:solidFill>
                        <a:srgbClr val="C00000"/>
                      </a:solidFill>
                    </a:lnL>
                    <a:lnR w="18720">
                      <a:solidFill>
                        <a:srgbClr val="C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8720">
                      <a:solidFill>
                        <a:srgbClr val="C00000"/>
                      </a:solidFill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88" name="CustomShape 2">
            <a:extLst>
              <a:ext uri="{FF2B5EF4-FFF2-40B4-BE49-F238E27FC236}">
                <a16:creationId xmlns:a16="http://schemas.microsoft.com/office/drawing/2014/main" id="{358F0B5B-9926-06BE-C721-15071C8DCE62}"/>
              </a:ext>
            </a:extLst>
          </p:cNvPr>
          <p:cNvSpPr/>
          <p:nvPr/>
        </p:nvSpPr>
        <p:spPr>
          <a:xfrm>
            <a:off x="899640" y="6492960"/>
            <a:ext cx="7344360" cy="36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FR" sz="1200" spc="-1" dirty="0">
                <a:solidFill>
                  <a:srgbClr val="8B8B8B"/>
                </a:solidFill>
                <a:latin typeface="Calibri"/>
              </a:rPr>
              <a:t>Taverny – Construction du groupe scolaire dans le secteur des </a:t>
            </a:r>
            <a:r>
              <a:rPr lang="fr-FR" sz="1200" spc="-1" dirty="0" err="1">
                <a:solidFill>
                  <a:srgbClr val="8B8B8B"/>
                </a:solidFill>
                <a:latin typeface="Calibri"/>
              </a:rPr>
              <a:t>Ecouardes</a:t>
            </a:r>
            <a:r>
              <a:rPr lang="fr-FR" sz="1200" spc="-1" dirty="0">
                <a:solidFill>
                  <a:srgbClr val="8B8B8B"/>
                </a:solidFill>
                <a:latin typeface="Calibri"/>
              </a:rPr>
              <a:t> Est</a:t>
            </a:r>
            <a:endParaRPr lang="fr-FR" sz="1200" spc="-1" dirty="0"/>
          </a:p>
        </p:txBody>
      </p:sp>
    </p:spTree>
    <p:extLst>
      <p:ext uri="{BB962C8B-B14F-4D97-AF65-F5344CB8AC3E}">
        <p14:creationId xmlns:p14="http://schemas.microsoft.com/office/powerpoint/2010/main" val="215854662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B1BAC3-CBF7-9677-3DC5-84AB12C7C8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7" name="Table 1">
            <a:extLst>
              <a:ext uri="{FF2B5EF4-FFF2-40B4-BE49-F238E27FC236}">
                <a16:creationId xmlns:a16="http://schemas.microsoft.com/office/drawing/2014/main" id="{B2F71FAB-3378-9780-4DEE-2EF274FF79FB}"/>
              </a:ext>
            </a:extLst>
          </p:cNvPr>
          <p:cNvGraphicFramePr/>
          <p:nvPr/>
        </p:nvGraphicFramePr>
        <p:xfrm>
          <a:off x="270720" y="116640"/>
          <a:ext cx="8602200" cy="6171840"/>
        </p:xfrm>
        <a:graphic>
          <a:graphicData uri="http://schemas.openxmlformats.org/drawingml/2006/table">
            <a:tbl>
              <a:tblPr/>
              <a:tblGrid>
                <a:gridCol w="988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7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303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105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963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098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100" b="1" strike="noStrike" spc="-1">
                          <a:solidFill>
                            <a:srgbClr val="000000"/>
                          </a:solidFill>
                          <a:latin typeface="Arial Narrow"/>
                        </a:rPr>
                        <a:t>Candidat N° </a:t>
                      </a:r>
                      <a:r>
                        <a:rPr lang="fr-FR" sz="1100" b="1" strike="noStrike" spc="-1">
                          <a:solidFill>
                            <a:srgbClr val="FFFFFF"/>
                          </a:solidFill>
                          <a:latin typeface="Arial Narrow"/>
                        </a:rPr>
                        <a:t>:</a:t>
                      </a:r>
                      <a:endParaRPr lang="fr-FR" sz="1100" b="0" strike="noStrike" spc="-1">
                        <a:latin typeface="Arial"/>
                      </a:endParaRPr>
                    </a:p>
                  </a:txBody>
                  <a:tcPr marL="91080" marR="91080">
                    <a:lnL w="18720">
                      <a:solidFill>
                        <a:srgbClr val="C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8720">
                      <a:solidFill>
                        <a:srgbClr val="C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100" b="1" strike="noStrike" spc="-1">
                          <a:solidFill>
                            <a:srgbClr val="000000"/>
                          </a:solidFill>
                          <a:latin typeface="Arial Narrow"/>
                        </a:rPr>
                        <a:t>Lieu de la référence :</a:t>
                      </a:r>
                      <a:endParaRPr lang="fr-FR" sz="1100" b="0" strike="noStrike" spc="-1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fr-FR" sz="1100" b="0" strike="noStrike" spc="-1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fr-FR" sz="1100" b="0" strike="noStrike" spc="-1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8720">
                      <a:solidFill>
                        <a:srgbClr val="C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100" b="1" strike="noStrike" spc="-1">
                          <a:solidFill>
                            <a:srgbClr val="000000"/>
                          </a:solidFill>
                          <a:latin typeface="Arial Narrow"/>
                        </a:rPr>
                        <a:t>Surface totale (SU) – et préciser neuf ou restructuré</a:t>
                      </a:r>
                      <a:endParaRPr lang="fr-FR" sz="1100" b="0" strike="noStrike" spc="-1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8720">
                      <a:solidFill>
                        <a:srgbClr val="C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100" b="1" strike="noStrike" spc="-1">
                          <a:solidFill>
                            <a:srgbClr val="000000"/>
                          </a:solidFill>
                          <a:latin typeface="Arial Narrow"/>
                        </a:rPr>
                        <a:t>Date de réalisation :</a:t>
                      </a:r>
                      <a:endParaRPr lang="fr-FR" sz="1100" b="0" strike="noStrike" spc="-1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8720">
                      <a:solidFill>
                        <a:srgbClr val="C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100" b="1" strike="noStrike" spc="-1">
                          <a:solidFill>
                            <a:srgbClr val="000000"/>
                          </a:solidFill>
                          <a:latin typeface="Arial Narrow"/>
                        </a:rPr>
                        <a:t>3/3</a:t>
                      </a:r>
                      <a:endParaRPr lang="fr-FR" sz="1100" b="0" strike="noStrike" spc="-1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000000"/>
                      </a:solidFill>
                    </a:lnL>
                    <a:lnR w="18720">
                      <a:solidFill>
                        <a:srgbClr val="C00000"/>
                      </a:solidFill>
                    </a:lnR>
                    <a:lnT w="18720">
                      <a:solidFill>
                        <a:srgbClr val="C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2880">
                <a:tc grid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100" b="1" strike="noStrike" spc="-1">
                          <a:solidFill>
                            <a:srgbClr val="000000"/>
                          </a:solidFill>
                          <a:latin typeface="Arial Narrow"/>
                        </a:rPr>
                        <a:t>Nom de la référence : </a:t>
                      </a:r>
                      <a:endParaRPr lang="fr-FR" sz="1100" b="0" strike="noStrike" spc="-1">
                        <a:latin typeface="Arial"/>
                      </a:endParaRPr>
                    </a:p>
                  </a:txBody>
                  <a:tcPr marL="91080" marR="91080">
                    <a:lnL w="18720">
                      <a:solidFill>
                        <a:srgbClr val="C00000"/>
                      </a:solidFill>
                    </a:lnL>
                    <a:lnR w="18720">
                      <a:solidFill>
                        <a:srgbClr val="C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09120"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>
                          <a:highlight>
                            <a:srgbClr val="FFFF00"/>
                          </a:highlight>
                        </a:rPr>
                        <a:t>illustration</a:t>
                      </a:r>
                    </a:p>
                    <a:p>
                      <a:endParaRPr lang="fr-FR" dirty="0"/>
                    </a:p>
                  </a:txBody>
                  <a:tcPr marL="91080" marR="91080">
                    <a:lnL w="18720">
                      <a:solidFill>
                        <a:srgbClr val="C00000"/>
                      </a:solidFill>
                    </a:lnL>
                    <a:lnR w="18720">
                      <a:solidFill>
                        <a:srgbClr val="C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8720">
                      <a:solidFill>
                        <a:srgbClr val="C00000"/>
                      </a:solidFill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88" name="CustomShape 2">
            <a:extLst>
              <a:ext uri="{FF2B5EF4-FFF2-40B4-BE49-F238E27FC236}">
                <a16:creationId xmlns:a16="http://schemas.microsoft.com/office/drawing/2014/main" id="{DB3233F5-49E4-1206-B52F-49F6E066CE3B}"/>
              </a:ext>
            </a:extLst>
          </p:cNvPr>
          <p:cNvSpPr/>
          <p:nvPr/>
        </p:nvSpPr>
        <p:spPr>
          <a:xfrm>
            <a:off x="899640" y="6492960"/>
            <a:ext cx="7344360" cy="36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FR" sz="1200" spc="-1" dirty="0">
                <a:solidFill>
                  <a:srgbClr val="8B8B8B"/>
                </a:solidFill>
                <a:latin typeface="Calibri"/>
              </a:rPr>
              <a:t>Taverny – Construction du groupe scolaire dans le secteur des </a:t>
            </a:r>
            <a:r>
              <a:rPr lang="fr-FR" sz="1200" spc="-1" dirty="0" err="1">
                <a:solidFill>
                  <a:srgbClr val="8B8B8B"/>
                </a:solidFill>
                <a:latin typeface="Calibri"/>
              </a:rPr>
              <a:t>Ecouardes</a:t>
            </a:r>
            <a:r>
              <a:rPr lang="fr-FR" sz="1200" spc="-1" dirty="0">
                <a:solidFill>
                  <a:srgbClr val="8B8B8B"/>
                </a:solidFill>
                <a:latin typeface="Calibri"/>
              </a:rPr>
              <a:t> Est</a:t>
            </a:r>
            <a:endParaRPr lang="fr-FR" sz="1200" spc="-1" dirty="0"/>
          </a:p>
        </p:txBody>
      </p:sp>
    </p:spTree>
    <p:extLst>
      <p:ext uri="{BB962C8B-B14F-4D97-AF65-F5344CB8AC3E}">
        <p14:creationId xmlns:p14="http://schemas.microsoft.com/office/powerpoint/2010/main" val="9937921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3" name="Table 1"/>
          <p:cNvGraphicFramePr/>
          <p:nvPr>
            <p:extLst>
              <p:ext uri="{D42A27DB-BD31-4B8C-83A1-F6EECF244321}">
                <p14:modId xmlns:p14="http://schemas.microsoft.com/office/powerpoint/2010/main" val="2225315142"/>
              </p:ext>
            </p:extLst>
          </p:nvPr>
        </p:nvGraphicFramePr>
        <p:xfrm>
          <a:off x="270720" y="116640"/>
          <a:ext cx="8602200" cy="6171840"/>
        </p:xfrm>
        <a:graphic>
          <a:graphicData uri="http://schemas.openxmlformats.org/drawingml/2006/table">
            <a:tbl>
              <a:tblPr/>
              <a:tblGrid>
                <a:gridCol w="988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7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303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105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963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098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100" b="1" strike="noStrike" spc="-1" dirty="0">
                          <a:solidFill>
                            <a:srgbClr val="000000"/>
                          </a:solidFill>
                          <a:latin typeface="Arial Narrow"/>
                        </a:rPr>
                        <a:t>Candidat N° </a:t>
                      </a:r>
                      <a:r>
                        <a:rPr lang="fr-FR" sz="1100" b="1" strike="noStrike" spc="-1" dirty="0">
                          <a:solidFill>
                            <a:srgbClr val="FFFFFF"/>
                          </a:solidFill>
                          <a:latin typeface="Arial Narrow"/>
                        </a:rPr>
                        <a:t>:</a:t>
                      </a:r>
                      <a:endParaRPr lang="fr-FR" sz="1100" b="0" strike="noStrike" spc="-1" dirty="0">
                        <a:latin typeface="Arial"/>
                      </a:endParaRPr>
                    </a:p>
                  </a:txBody>
                  <a:tcPr marL="91080" marR="91080">
                    <a:lnL w="18720">
                      <a:solidFill>
                        <a:srgbClr val="C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8720">
                      <a:solidFill>
                        <a:srgbClr val="C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100" b="1" strike="noStrike" spc="-1">
                          <a:solidFill>
                            <a:srgbClr val="000000"/>
                          </a:solidFill>
                          <a:latin typeface="Arial Narrow"/>
                        </a:rPr>
                        <a:t>Lieu de la référence :</a:t>
                      </a:r>
                      <a:endParaRPr lang="fr-FR" sz="1100" b="0" strike="noStrike" spc="-1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fr-FR" sz="1100" b="0" strike="noStrike" spc="-1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fr-FR" sz="1100" b="0" strike="noStrike" spc="-1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8720">
                      <a:solidFill>
                        <a:srgbClr val="C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100" b="1" strike="noStrike" spc="-1">
                          <a:solidFill>
                            <a:srgbClr val="000000"/>
                          </a:solidFill>
                          <a:latin typeface="Arial Narrow"/>
                        </a:rPr>
                        <a:t>Surface totale (SU) – et préciser neuf ou restructuré</a:t>
                      </a:r>
                      <a:endParaRPr lang="fr-FR" sz="1100" b="0" strike="noStrike" spc="-1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8720">
                      <a:solidFill>
                        <a:srgbClr val="C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100" b="1" strike="noStrike" spc="-1">
                          <a:solidFill>
                            <a:srgbClr val="000000"/>
                          </a:solidFill>
                          <a:latin typeface="Arial Narrow"/>
                        </a:rPr>
                        <a:t>Date de réalisation :</a:t>
                      </a:r>
                      <a:endParaRPr lang="fr-FR" sz="1100" b="0" strike="noStrike" spc="-1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8720">
                      <a:solidFill>
                        <a:srgbClr val="C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100" b="1" strike="noStrike" spc="-1">
                          <a:solidFill>
                            <a:srgbClr val="000000"/>
                          </a:solidFill>
                          <a:latin typeface="Arial Narrow"/>
                        </a:rPr>
                        <a:t>1/3</a:t>
                      </a:r>
                      <a:endParaRPr lang="fr-FR" sz="1100" b="0" strike="noStrike" spc="-1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000000"/>
                      </a:solidFill>
                    </a:lnL>
                    <a:lnR w="18720">
                      <a:solidFill>
                        <a:srgbClr val="C00000"/>
                      </a:solidFill>
                    </a:lnR>
                    <a:lnT w="18720">
                      <a:solidFill>
                        <a:srgbClr val="C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2880">
                <a:tc grid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100" b="1" strike="noStrike" spc="-1">
                          <a:solidFill>
                            <a:srgbClr val="000000"/>
                          </a:solidFill>
                          <a:latin typeface="Arial Narrow"/>
                        </a:rPr>
                        <a:t>Nom de la référence : </a:t>
                      </a:r>
                      <a:endParaRPr lang="fr-FR" sz="1100" b="0" strike="noStrike" spc="-1">
                        <a:latin typeface="Arial"/>
                      </a:endParaRPr>
                    </a:p>
                  </a:txBody>
                  <a:tcPr marL="91080" marR="91080">
                    <a:lnL w="18720">
                      <a:solidFill>
                        <a:srgbClr val="C00000"/>
                      </a:solidFill>
                    </a:lnL>
                    <a:lnR w="18720">
                      <a:solidFill>
                        <a:srgbClr val="C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09120">
                <a:tc gridSpan="5">
                  <a:txBody>
                    <a:bodyPr/>
                    <a:lstStyle/>
                    <a:p>
                      <a:r>
                        <a:rPr lang="fr-FR" dirty="0">
                          <a:highlight>
                            <a:srgbClr val="FFFF00"/>
                          </a:highlight>
                        </a:rPr>
                        <a:t>illustration</a:t>
                      </a:r>
                    </a:p>
                  </a:txBody>
                  <a:tcPr marL="91080" marR="91080">
                    <a:lnL w="18720">
                      <a:solidFill>
                        <a:srgbClr val="C00000"/>
                      </a:solidFill>
                    </a:lnL>
                    <a:lnR w="18720">
                      <a:solidFill>
                        <a:srgbClr val="C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8720">
                      <a:solidFill>
                        <a:srgbClr val="C00000"/>
                      </a:solidFill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84" name="CustomShape 2"/>
          <p:cNvSpPr/>
          <p:nvPr/>
        </p:nvSpPr>
        <p:spPr>
          <a:xfrm>
            <a:off x="899640" y="6492960"/>
            <a:ext cx="7344360" cy="36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FR" sz="1200" spc="-1" dirty="0">
                <a:solidFill>
                  <a:srgbClr val="8B8B8B"/>
                </a:solidFill>
                <a:latin typeface="Calibri"/>
              </a:rPr>
              <a:t>Taverny – Construction du groupe scolaire dans le secteur des </a:t>
            </a:r>
            <a:r>
              <a:rPr lang="fr-FR" sz="1200" spc="-1" dirty="0" err="1">
                <a:solidFill>
                  <a:srgbClr val="8B8B8B"/>
                </a:solidFill>
                <a:latin typeface="Calibri"/>
              </a:rPr>
              <a:t>Ecouardes</a:t>
            </a:r>
            <a:r>
              <a:rPr lang="fr-FR" sz="1200" spc="-1" dirty="0">
                <a:solidFill>
                  <a:srgbClr val="8B8B8B"/>
                </a:solidFill>
                <a:latin typeface="Calibri"/>
              </a:rPr>
              <a:t> Est</a:t>
            </a:r>
            <a:endParaRPr lang="fr-FR" sz="1200" spc="-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5" name="Table 1"/>
          <p:cNvGraphicFramePr/>
          <p:nvPr>
            <p:extLst>
              <p:ext uri="{D42A27DB-BD31-4B8C-83A1-F6EECF244321}">
                <p14:modId xmlns:p14="http://schemas.microsoft.com/office/powerpoint/2010/main" val="3655039042"/>
              </p:ext>
            </p:extLst>
          </p:nvPr>
        </p:nvGraphicFramePr>
        <p:xfrm>
          <a:off x="270720" y="116640"/>
          <a:ext cx="8602200" cy="6171840"/>
        </p:xfrm>
        <a:graphic>
          <a:graphicData uri="http://schemas.openxmlformats.org/drawingml/2006/table">
            <a:tbl>
              <a:tblPr/>
              <a:tblGrid>
                <a:gridCol w="988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7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303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105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963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098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100" b="1" strike="noStrike" spc="-1">
                          <a:solidFill>
                            <a:srgbClr val="000000"/>
                          </a:solidFill>
                          <a:latin typeface="Arial Narrow"/>
                        </a:rPr>
                        <a:t>Candidat N° </a:t>
                      </a:r>
                      <a:r>
                        <a:rPr lang="fr-FR" sz="1100" b="1" strike="noStrike" spc="-1">
                          <a:solidFill>
                            <a:srgbClr val="FFFFFF"/>
                          </a:solidFill>
                          <a:latin typeface="Arial Narrow"/>
                        </a:rPr>
                        <a:t>:</a:t>
                      </a:r>
                      <a:endParaRPr lang="fr-FR" sz="1100" b="0" strike="noStrike" spc="-1">
                        <a:latin typeface="Arial"/>
                      </a:endParaRPr>
                    </a:p>
                  </a:txBody>
                  <a:tcPr marL="91080" marR="91080">
                    <a:lnL w="18720">
                      <a:solidFill>
                        <a:srgbClr val="C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8720">
                      <a:solidFill>
                        <a:srgbClr val="C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100" b="1" strike="noStrike" spc="-1">
                          <a:solidFill>
                            <a:srgbClr val="000000"/>
                          </a:solidFill>
                          <a:latin typeface="Arial Narrow"/>
                        </a:rPr>
                        <a:t>Lieu de la référence :</a:t>
                      </a:r>
                      <a:endParaRPr lang="fr-FR" sz="1100" b="0" strike="noStrike" spc="-1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fr-FR" sz="1100" b="0" strike="noStrike" spc="-1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fr-FR" sz="1100" b="0" strike="noStrike" spc="-1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8720">
                      <a:solidFill>
                        <a:srgbClr val="C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100" b="1" strike="noStrike" spc="-1">
                          <a:solidFill>
                            <a:srgbClr val="000000"/>
                          </a:solidFill>
                          <a:latin typeface="Arial Narrow"/>
                        </a:rPr>
                        <a:t>Surface totale (SU) – et préciser neuf ou restructuré</a:t>
                      </a:r>
                      <a:endParaRPr lang="fr-FR" sz="1100" b="0" strike="noStrike" spc="-1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8720">
                      <a:solidFill>
                        <a:srgbClr val="C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100" b="1" strike="noStrike" spc="-1">
                          <a:solidFill>
                            <a:srgbClr val="000000"/>
                          </a:solidFill>
                          <a:latin typeface="Arial Narrow"/>
                        </a:rPr>
                        <a:t>Date de réalisation :</a:t>
                      </a:r>
                      <a:endParaRPr lang="fr-FR" sz="1100" b="0" strike="noStrike" spc="-1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8720">
                      <a:solidFill>
                        <a:srgbClr val="C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100" b="1" strike="noStrike" spc="-1">
                          <a:solidFill>
                            <a:srgbClr val="000000"/>
                          </a:solidFill>
                          <a:latin typeface="Arial Narrow"/>
                        </a:rPr>
                        <a:t>2/3</a:t>
                      </a:r>
                      <a:endParaRPr lang="fr-FR" sz="1100" b="0" strike="noStrike" spc="-1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000000"/>
                      </a:solidFill>
                    </a:lnL>
                    <a:lnR w="18720">
                      <a:solidFill>
                        <a:srgbClr val="C00000"/>
                      </a:solidFill>
                    </a:lnR>
                    <a:lnT w="18720">
                      <a:solidFill>
                        <a:srgbClr val="C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2880">
                <a:tc grid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100" b="1" strike="noStrike" spc="-1">
                          <a:solidFill>
                            <a:srgbClr val="000000"/>
                          </a:solidFill>
                          <a:latin typeface="Arial Narrow"/>
                        </a:rPr>
                        <a:t>Nom de la référence : </a:t>
                      </a:r>
                      <a:endParaRPr lang="fr-FR" sz="1100" b="0" strike="noStrike" spc="-1">
                        <a:latin typeface="Arial"/>
                      </a:endParaRPr>
                    </a:p>
                  </a:txBody>
                  <a:tcPr marL="91080" marR="91080">
                    <a:lnL w="18720">
                      <a:solidFill>
                        <a:srgbClr val="C00000"/>
                      </a:solidFill>
                    </a:lnL>
                    <a:lnR w="18720">
                      <a:solidFill>
                        <a:srgbClr val="C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09120"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>
                          <a:highlight>
                            <a:srgbClr val="FFFF00"/>
                          </a:highlight>
                        </a:rPr>
                        <a:t>illustration</a:t>
                      </a:r>
                    </a:p>
                    <a:p>
                      <a:endParaRPr lang="fr-FR" dirty="0"/>
                    </a:p>
                  </a:txBody>
                  <a:tcPr marL="91080" marR="91080">
                    <a:lnL w="18720">
                      <a:solidFill>
                        <a:srgbClr val="C00000"/>
                      </a:solidFill>
                    </a:lnL>
                    <a:lnR w="18720">
                      <a:solidFill>
                        <a:srgbClr val="C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8720">
                      <a:solidFill>
                        <a:srgbClr val="C00000"/>
                      </a:solidFill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86" name="CustomShape 2"/>
          <p:cNvSpPr/>
          <p:nvPr/>
        </p:nvSpPr>
        <p:spPr>
          <a:xfrm>
            <a:off x="899640" y="6492960"/>
            <a:ext cx="7344360" cy="36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FR" sz="1200" spc="-1" dirty="0">
                <a:solidFill>
                  <a:srgbClr val="8B8B8B"/>
                </a:solidFill>
                <a:latin typeface="Calibri"/>
              </a:rPr>
              <a:t>Taverny – Construction du groupe scolaire dans le secteur des </a:t>
            </a:r>
            <a:r>
              <a:rPr lang="fr-FR" sz="1200" spc="-1" dirty="0" err="1">
                <a:solidFill>
                  <a:srgbClr val="8B8B8B"/>
                </a:solidFill>
                <a:latin typeface="Calibri"/>
              </a:rPr>
              <a:t>Ecouardes</a:t>
            </a:r>
            <a:r>
              <a:rPr lang="fr-FR" sz="1200" spc="-1" dirty="0">
                <a:solidFill>
                  <a:srgbClr val="8B8B8B"/>
                </a:solidFill>
                <a:latin typeface="Calibri"/>
              </a:rPr>
              <a:t> Est</a:t>
            </a:r>
            <a:endParaRPr lang="fr-FR" sz="1200" spc="-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7" name="Table 1"/>
          <p:cNvGraphicFramePr/>
          <p:nvPr>
            <p:extLst>
              <p:ext uri="{D42A27DB-BD31-4B8C-83A1-F6EECF244321}">
                <p14:modId xmlns:p14="http://schemas.microsoft.com/office/powerpoint/2010/main" val="1831469893"/>
              </p:ext>
            </p:extLst>
          </p:nvPr>
        </p:nvGraphicFramePr>
        <p:xfrm>
          <a:off x="270720" y="116640"/>
          <a:ext cx="8602200" cy="6171840"/>
        </p:xfrm>
        <a:graphic>
          <a:graphicData uri="http://schemas.openxmlformats.org/drawingml/2006/table">
            <a:tbl>
              <a:tblPr/>
              <a:tblGrid>
                <a:gridCol w="988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7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303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105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963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098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100" b="1" strike="noStrike" spc="-1">
                          <a:solidFill>
                            <a:srgbClr val="000000"/>
                          </a:solidFill>
                          <a:latin typeface="Arial Narrow"/>
                        </a:rPr>
                        <a:t>Candidat N° </a:t>
                      </a:r>
                      <a:r>
                        <a:rPr lang="fr-FR" sz="1100" b="1" strike="noStrike" spc="-1">
                          <a:solidFill>
                            <a:srgbClr val="FFFFFF"/>
                          </a:solidFill>
                          <a:latin typeface="Arial Narrow"/>
                        </a:rPr>
                        <a:t>:</a:t>
                      </a:r>
                      <a:endParaRPr lang="fr-FR" sz="1100" b="0" strike="noStrike" spc="-1">
                        <a:latin typeface="Arial"/>
                      </a:endParaRPr>
                    </a:p>
                  </a:txBody>
                  <a:tcPr marL="91080" marR="91080">
                    <a:lnL w="18720">
                      <a:solidFill>
                        <a:srgbClr val="C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8720">
                      <a:solidFill>
                        <a:srgbClr val="C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100" b="1" strike="noStrike" spc="-1">
                          <a:solidFill>
                            <a:srgbClr val="000000"/>
                          </a:solidFill>
                          <a:latin typeface="Arial Narrow"/>
                        </a:rPr>
                        <a:t>Lieu de la référence :</a:t>
                      </a:r>
                      <a:endParaRPr lang="fr-FR" sz="1100" b="0" strike="noStrike" spc="-1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fr-FR" sz="1100" b="0" strike="noStrike" spc="-1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fr-FR" sz="1100" b="0" strike="noStrike" spc="-1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8720">
                      <a:solidFill>
                        <a:srgbClr val="C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100" b="1" strike="noStrike" spc="-1">
                          <a:solidFill>
                            <a:srgbClr val="000000"/>
                          </a:solidFill>
                          <a:latin typeface="Arial Narrow"/>
                        </a:rPr>
                        <a:t>Surface totale (SU) – et préciser neuf ou restructuré</a:t>
                      </a:r>
                      <a:endParaRPr lang="fr-FR" sz="1100" b="0" strike="noStrike" spc="-1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8720">
                      <a:solidFill>
                        <a:srgbClr val="C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100" b="1" strike="noStrike" spc="-1">
                          <a:solidFill>
                            <a:srgbClr val="000000"/>
                          </a:solidFill>
                          <a:latin typeface="Arial Narrow"/>
                        </a:rPr>
                        <a:t>Date de réalisation :</a:t>
                      </a:r>
                      <a:endParaRPr lang="fr-FR" sz="1100" b="0" strike="noStrike" spc="-1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8720">
                      <a:solidFill>
                        <a:srgbClr val="C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100" b="1" strike="noStrike" spc="-1">
                          <a:solidFill>
                            <a:srgbClr val="000000"/>
                          </a:solidFill>
                          <a:latin typeface="Arial Narrow"/>
                        </a:rPr>
                        <a:t>3/3</a:t>
                      </a:r>
                      <a:endParaRPr lang="fr-FR" sz="1100" b="0" strike="noStrike" spc="-1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000000"/>
                      </a:solidFill>
                    </a:lnL>
                    <a:lnR w="18720">
                      <a:solidFill>
                        <a:srgbClr val="C00000"/>
                      </a:solidFill>
                    </a:lnR>
                    <a:lnT w="18720">
                      <a:solidFill>
                        <a:srgbClr val="C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2880">
                <a:tc grid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100" b="1" strike="noStrike" spc="-1">
                          <a:solidFill>
                            <a:srgbClr val="000000"/>
                          </a:solidFill>
                          <a:latin typeface="Arial Narrow"/>
                        </a:rPr>
                        <a:t>Nom de la référence : </a:t>
                      </a:r>
                      <a:endParaRPr lang="fr-FR" sz="1100" b="0" strike="noStrike" spc="-1">
                        <a:latin typeface="Arial"/>
                      </a:endParaRPr>
                    </a:p>
                  </a:txBody>
                  <a:tcPr marL="91080" marR="91080">
                    <a:lnL w="18720">
                      <a:solidFill>
                        <a:srgbClr val="C00000"/>
                      </a:solidFill>
                    </a:lnL>
                    <a:lnR w="18720">
                      <a:solidFill>
                        <a:srgbClr val="C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09120"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>
                          <a:highlight>
                            <a:srgbClr val="FFFF00"/>
                          </a:highlight>
                        </a:rPr>
                        <a:t>illustration</a:t>
                      </a:r>
                    </a:p>
                    <a:p>
                      <a:endParaRPr lang="fr-FR" dirty="0"/>
                    </a:p>
                  </a:txBody>
                  <a:tcPr marL="91080" marR="91080">
                    <a:lnL w="18720">
                      <a:solidFill>
                        <a:srgbClr val="C00000"/>
                      </a:solidFill>
                    </a:lnL>
                    <a:lnR w="18720">
                      <a:solidFill>
                        <a:srgbClr val="C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8720">
                      <a:solidFill>
                        <a:srgbClr val="C00000"/>
                      </a:solidFill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88" name="CustomShape 2"/>
          <p:cNvSpPr/>
          <p:nvPr/>
        </p:nvSpPr>
        <p:spPr>
          <a:xfrm>
            <a:off x="899640" y="6492960"/>
            <a:ext cx="7344360" cy="36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FR" sz="1200" spc="-1" dirty="0">
                <a:solidFill>
                  <a:srgbClr val="8B8B8B"/>
                </a:solidFill>
                <a:latin typeface="Calibri"/>
              </a:rPr>
              <a:t>Taverny – Construction du groupe scolaire dans le secteur des </a:t>
            </a:r>
            <a:r>
              <a:rPr lang="fr-FR" sz="1200" spc="-1" dirty="0" err="1">
                <a:solidFill>
                  <a:srgbClr val="8B8B8B"/>
                </a:solidFill>
                <a:latin typeface="Calibri"/>
              </a:rPr>
              <a:t>Ecouardes</a:t>
            </a:r>
            <a:r>
              <a:rPr lang="fr-FR" sz="1200" spc="-1" dirty="0">
                <a:solidFill>
                  <a:srgbClr val="8B8B8B"/>
                </a:solidFill>
                <a:latin typeface="Calibri"/>
              </a:rPr>
              <a:t> Est</a:t>
            </a:r>
            <a:endParaRPr lang="fr-FR" sz="1200" spc="-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8A54C0-4DAB-CADC-308E-4C30999734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0A9833D6-8F08-4EB8-6F11-EB399467F7A9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/>
              <a:t>EQUIPE DE MAITRE D’OEUVRE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625A60D-E84B-A7E5-6CBD-158409BC0E5E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961835" y="5589985"/>
            <a:ext cx="182165" cy="123825"/>
          </a:xfrm>
        </p:spPr>
        <p:txBody>
          <a:bodyPr/>
          <a:lstStyle/>
          <a:p>
            <a:fld id="{0385BA3D-F25F-40AB-B434-0C0A2BE032B3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73706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DCB807-EA75-5F34-F898-D3BACC53D9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A9E0E201-CE73-A1C0-6545-A5EBB434A792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sz="2400" b="1" dirty="0">
                <a:latin typeface="+mj-lt"/>
                <a:ea typeface="Segoe UI Black" panose="020B0A02040204020203" pitchFamily="34" charset="0"/>
                <a:cs typeface="Segoe UI Semibold" panose="020B0502040204020203" pitchFamily="34" charset="0"/>
              </a:rPr>
              <a:t>Architecte</a:t>
            </a:r>
          </a:p>
        </p:txBody>
      </p:sp>
    </p:spTree>
    <p:extLst>
      <p:ext uri="{BB962C8B-B14F-4D97-AF65-F5344CB8AC3E}">
        <p14:creationId xmlns:p14="http://schemas.microsoft.com/office/powerpoint/2010/main" val="25010747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0526CA-3A5D-F323-8743-2C17602EC1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7" name="Table 1">
            <a:extLst>
              <a:ext uri="{FF2B5EF4-FFF2-40B4-BE49-F238E27FC236}">
                <a16:creationId xmlns:a16="http://schemas.microsoft.com/office/drawing/2014/main" id="{8E15C0B4-1456-93AA-F9E0-964BE26C7FBF}"/>
              </a:ext>
            </a:extLst>
          </p:cNvPr>
          <p:cNvGraphicFramePr/>
          <p:nvPr/>
        </p:nvGraphicFramePr>
        <p:xfrm>
          <a:off x="270720" y="116640"/>
          <a:ext cx="8602200" cy="6171840"/>
        </p:xfrm>
        <a:graphic>
          <a:graphicData uri="http://schemas.openxmlformats.org/drawingml/2006/table">
            <a:tbl>
              <a:tblPr/>
              <a:tblGrid>
                <a:gridCol w="988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7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303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105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963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098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100" b="1" strike="noStrike" spc="-1">
                          <a:solidFill>
                            <a:srgbClr val="000000"/>
                          </a:solidFill>
                          <a:latin typeface="Arial Narrow"/>
                        </a:rPr>
                        <a:t>Candidat N° </a:t>
                      </a:r>
                      <a:r>
                        <a:rPr lang="fr-FR" sz="1100" b="1" strike="noStrike" spc="-1">
                          <a:solidFill>
                            <a:srgbClr val="FFFFFF"/>
                          </a:solidFill>
                          <a:latin typeface="Arial Narrow"/>
                        </a:rPr>
                        <a:t>:</a:t>
                      </a:r>
                      <a:endParaRPr lang="fr-FR" sz="1100" b="0" strike="noStrike" spc="-1">
                        <a:latin typeface="Arial"/>
                      </a:endParaRPr>
                    </a:p>
                  </a:txBody>
                  <a:tcPr marL="91080" marR="91080">
                    <a:lnL w="18720">
                      <a:solidFill>
                        <a:srgbClr val="C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8720">
                      <a:solidFill>
                        <a:srgbClr val="C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100" b="1" strike="noStrike" spc="-1">
                          <a:solidFill>
                            <a:srgbClr val="000000"/>
                          </a:solidFill>
                          <a:latin typeface="Arial Narrow"/>
                        </a:rPr>
                        <a:t>Lieu de la référence :</a:t>
                      </a:r>
                      <a:endParaRPr lang="fr-FR" sz="1100" b="0" strike="noStrike" spc="-1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fr-FR" sz="1100" b="0" strike="noStrike" spc="-1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fr-FR" sz="1100" b="0" strike="noStrike" spc="-1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8720">
                      <a:solidFill>
                        <a:srgbClr val="C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100" b="1" strike="noStrike" spc="-1">
                          <a:solidFill>
                            <a:srgbClr val="000000"/>
                          </a:solidFill>
                          <a:latin typeface="Arial Narrow"/>
                        </a:rPr>
                        <a:t>Surface totale (SU) – et préciser neuf ou restructuré</a:t>
                      </a:r>
                      <a:endParaRPr lang="fr-FR" sz="1100" b="0" strike="noStrike" spc="-1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8720">
                      <a:solidFill>
                        <a:srgbClr val="C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100" b="1" strike="noStrike" spc="-1">
                          <a:solidFill>
                            <a:srgbClr val="000000"/>
                          </a:solidFill>
                          <a:latin typeface="Arial Narrow"/>
                        </a:rPr>
                        <a:t>Date de réalisation :</a:t>
                      </a:r>
                      <a:endParaRPr lang="fr-FR" sz="1100" b="0" strike="noStrike" spc="-1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8720">
                      <a:solidFill>
                        <a:srgbClr val="C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100" b="1" strike="noStrike" spc="-1">
                          <a:solidFill>
                            <a:srgbClr val="000000"/>
                          </a:solidFill>
                          <a:latin typeface="Arial Narrow"/>
                        </a:rPr>
                        <a:t>3/3</a:t>
                      </a:r>
                      <a:endParaRPr lang="fr-FR" sz="1100" b="0" strike="noStrike" spc="-1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000000"/>
                      </a:solidFill>
                    </a:lnL>
                    <a:lnR w="18720">
                      <a:solidFill>
                        <a:srgbClr val="C00000"/>
                      </a:solidFill>
                    </a:lnR>
                    <a:lnT w="18720">
                      <a:solidFill>
                        <a:srgbClr val="C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2880">
                <a:tc grid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100" b="1" strike="noStrike" spc="-1">
                          <a:solidFill>
                            <a:srgbClr val="000000"/>
                          </a:solidFill>
                          <a:latin typeface="Arial Narrow"/>
                        </a:rPr>
                        <a:t>Nom de la référence : </a:t>
                      </a:r>
                      <a:endParaRPr lang="fr-FR" sz="1100" b="0" strike="noStrike" spc="-1">
                        <a:latin typeface="Arial"/>
                      </a:endParaRPr>
                    </a:p>
                  </a:txBody>
                  <a:tcPr marL="91080" marR="91080">
                    <a:lnL w="18720">
                      <a:solidFill>
                        <a:srgbClr val="C00000"/>
                      </a:solidFill>
                    </a:lnL>
                    <a:lnR w="18720">
                      <a:solidFill>
                        <a:srgbClr val="C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09120"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>
                          <a:highlight>
                            <a:srgbClr val="FFFF00"/>
                          </a:highlight>
                        </a:rPr>
                        <a:t>illustration</a:t>
                      </a:r>
                    </a:p>
                    <a:p>
                      <a:endParaRPr lang="fr-FR" dirty="0"/>
                    </a:p>
                  </a:txBody>
                  <a:tcPr marL="91080" marR="91080">
                    <a:lnL w="18720">
                      <a:solidFill>
                        <a:srgbClr val="C00000"/>
                      </a:solidFill>
                    </a:lnL>
                    <a:lnR w="18720">
                      <a:solidFill>
                        <a:srgbClr val="C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8720">
                      <a:solidFill>
                        <a:srgbClr val="C00000"/>
                      </a:solidFill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88" name="CustomShape 2">
            <a:extLst>
              <a:ext uri="{FF2B5EF4-FFF2-40B4-BE49-F238E27FC236}">
                <a16:creationId xmlns:a16="http://schemas.microsoft.com/office/drawing/2014/main" id="{F9B0263C-85E9-BC33-3DF3-02B27C83FD00}"/>
              </a:ext>
            </a:extLst>
          </p:cNvPr>
          <p:cNvSpPr/>
          <p:nvPr/>
        </p:nvSpPr>
        <p:spPr>
          <a:xfrm>
            <a:off x="899640" y="6492960"/>
            <a:ext cx="7344360" cy="36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FR" sz="1200" spc="-1" dirty="0">
                <a:solidFill>
                  <a:srgbClr val="8B8B8B"/>
                </a:solidFill>
                <a:latin typeface="Calibri"/>
              </a:rPr>
              <a:t>Taverny – Construction du groupe scolaire dans le secteur des </a:t>
            </a:r>
            <a:r>
              <a:rPr lang="fr-FR" sz="1200" spc="-1" dirty="0" err="1">
                <a:solidFill>
                  <a:srgbClr val="8B8B8B"/>
                </a:solidFill>
                <a:latin typeface="Calibri"/>
              </a:rPr>
              <a:t>Ecouardes</a:t>
            </a:r>
            <a:r>
              <a:rPr lang="fr-FR" sz="1200" spc="-1" dirty="0">
                <a:solidFill>
                  <a:srgbClr val="8B8B8B"/>
                </a:solidFill>
                <a:latin typeface="Calibri"/>
              </a:rPr>
              <a:t> Est</a:t>
            </a:r>
            <a:endParaRPr lang="fr-FR" sz="1200" spc="-1" dirty="0"/>
          </a:p>
        </p:txBody>
      </p:sp>
    </p:spTree>
    <p:extLst>
      <p:ext uri="{BB962C8B-B14F-4D97-AF65-F5344CB8AC3E}">
        <p14:creationId xmlns:p14="http://schemas.microsoft.com/office/powerpoint/2010/main" val="27418866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2F903E-41FE-31D0-B9D6-AF1A569019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7" name="Table 1">
            <a:extLst>
              <a:ext uri="{FF2B5EF4-FFF2-40B4-BE49-F238E27FC236}">
                <a16:creationId xmlns:a16="http://schemas.microsoft.com/office/drawing/2014/main" id="{0BDDB0F4-39B6-F7CF-81E3-ABE47D35B9CB}"/>
              </a:ext>
            </a:extLst>
          </p:cNvPr>
          <p:cNvGraphicFramePr/>
          <p:nvPr/>
        </p:nvGraphicFramePr>
        <p:xfrm>
          <a:off x="270720" y="116640"/>
          <a:ext cx="8602200" cy="6171840"/>
        </p:xfrm>
        <a:graphic>
          <a:graphicData uri="http://schemas.openxmlformats.org/drawingml/2006/table">
            <a:tbl>
              <a:tblPr/>
              <a:tblGrid>
                <a:gridCol w="988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7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303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105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963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098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100" b="1" strike="noStrike" spc="-1">
                          <a:solidFill>
                            <a:srgbClr val="000000"/>
                          </a:solidFill>
                          <a:latin typeface="Arial Narrow"/>
                        </a:rPr>
                        <a:t>Candidat N° </a:t>
                      </a:r>
                      <a:r>
                        <a:rPr lang="fr-FR" sz="1100" b="1" strike="noStrike" spc="-1">
                          <a:solidFill>
                            <a:srgbClr val="FFFFFF"/>
                          </a:solidFill>
                          <a:latin typeface="Arial Narrow"/>
                        </a:rPr>
                        <a:t>:</a:t>
                      </a:r>
                      <a:endParaRPr lang="fr-FR" sz="1100" b="0" strike="noStrike" spc="-1">
                        <a:latin typeface="Arial"/>
                      </a:endParaRPr>
                    </a:p>
                  </a:txBody>
                  <a:tcPr marL="91080" marR="91080">
                    <a:lnL w="18720">
                      <a:solidFill>
                        <a:srgbClr val="C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8720">
                      <a:solidFill>
                        <a:srgbClr val="C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100" b="1" strike="noStrike" spc="-1">
                          <a:solidFill>
                            <a:srgbClr val="000000"/>
                          </a:solidFill>
                          <a:latin typeface="Arial Narrow"/>
                        </a:rPr>
                        <a:t>Lieu de la référence :</a:t>
                      </a:r>
                      <a:endParaRPr lang="fr-FR" sz="1100" b="0" strike="noStrike" spc="-1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fr-FR" sz="1100" b="0" strike="noStrike" spc="-1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fr-FR" sz="1100" b="0" strike="noStrike" spc="-1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8720">
                      <a:solidFill>
                        <a:srgbClr val="C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100" b="1" strike="noStrike" spc="-1">
                          <a:solidFill>
                            <a:srgbClr val="000000"/>
                          </a:solidFill>
                          <a:latin typeface="Arial Narrow"/>
                        </a:rPr>
                        <a:t>Surface totale (SU) – et préciser neuf ou restructuré</a:t>
                      </a:r>
                      <a:endParaRPr lang="fr-FR" sz="1100" b="0" strike="noStrike" spc="-1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8720">
                      <a:solidFill>
                        <a:srgbClr val="C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100" b="1" strike="noStrike" spc="-1">
                          <a:solidFill>
                            <a:srgbClr val="000000"/>
                          </a:solidFill>
                          <a:latin typeface="Arial Narrow"/>
                        </a:rPr>
                        <a:t>Date de réalisation :</a:t>
                      </a:r>
                      <a:endParaRPr lang="fr-FR" sz="1100" b="0" strike="noStrike" spc="-1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8720">
                      <a:solidFill>
                        <a:srgbClr val="C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100" b="1" strike="noStrike" spc="-1">
                          <a:solidFill>
                            <a:srgbClr val="000000"/>
                          </a:solidFill>
                          <a:latin typeface="Arial Narrow"/>
                        </a:rPr>
                        <a:t>3/3</a:t>
                      </a:r>
                      <a:endParaRPr lang="fr-FR" sz="1100" b="0" strike="noStrike" spc="-1">
                        <a:latin typeface="Arial"/>
                      </a:endParaRPr>
                    </a:p>
                  </a:txBody>
                  <a:tcPr marL="91080" marR="91080">
                    <a:lnL w="12240">
                      <a:solidFill>
                        <a:srgbClr val="000000"/>
                      </a:solidFill>
                    </a:lnL>
                    <a:lnR w="18720">
                      <a:solidFill>
                        <a:srgbClr val="C00000"/>
                      </a:solidFill>
                    </a:lnR>
                    <a:lnT w="18720">
                      <a:solidFill>
                        <a:srgbClr val="C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2880">
                <a:tc grid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100" b="1" strike="noStrike" spc="-1">
                          <a:solidFill>
                            <a:srgbClr val="000000"/>
                          </a:solidFill>
                          <a:latin typeface="Arial Narrow"/>
                        </a:rPr>
                        <a:t>Nom de la référence : </a:t>
                      </a:r>
                      <a:endParaRPr lang="fr-FR" sz="1100" b="0" strike="noStrike" spc="-1">
                        <a:latin typeface="Arial"/>
                      </a:endParaRPr>
                    </a:p>
                  </a:txBody>
                  <a:tcPr marL="91080" marR="91080">
                    <a:lnL w="18720">
                      <a:solidFill>
                        <a:srgbClr val="C00000"/>
                      </a:solidFill>
                    </a:lnL>
                    <a:lnR w="18720">
                      <a:solidFill>
                        <a:srgbClr val="C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09120"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>
                          <a:highlight>
                            <a:srgbClr val="FFFF00"/>
                          </a:highlight>
                        </a:rPr>
                        <a:t>illustration</a:t>
                      </a:r>
                    </a:p>
                    <a:p>
                      <a:endParaRPr lang="fr-FR" dirty="0"/>
                    </a:p>
                  </a:txBody>
                  <a:tcPr marL="91080" marR="91080">
                    <a:lnL w="18720">
                      <a:solidFill>
                        <a:srgbClr val="C00000"/>
                      </a:solidFill>
                    </a:lnL>
                    <a:lnR w="18720">
                      <a:solidFill>
                        <a:srgbClr val="C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8720">
                      <a:solidFill>
                        <a:srgbClr val="C00000"/>
                      </a:solidFill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88" name="CustomShape 2">
            <a:extLst>
              <a:ext uri="{FF2B5EF4-FFF2-40B4-BE49-F238E27FC236}">
                <a16:creationId xmlns:a16="http://schemas.microsoft.com/office/drawing/2014/main" id="{12158C40-3073-D62E-8168-4E4266FEFD94}"/>
              </a:ext>
            </a:extLst>
          </p:cNvPr>
          <p:cNvSpPr/>
          <p:nvPr/>
        </p:nvSpPr>
        <p:spPr>
          <a:xfrm>
            <a:off x="899640" y="6492960"/>
            <a:ext cx="7344360" cy="36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FR" sz="1200" spc="-1" dirty="0">
                <a:solidFill>
                  <a:srgbClr val="8B8B8B"/>
                </a:solidFill>
                <a:latin typeface="Calibri"/>
              </a:rPr>
              <a:t>Taverny – Construction du groupe scolaire dans le secteur des </a:t>
            </a:r>
            <a:r>
              <a:rPr lang="fr-FR" sz="1200" spc="-1" dirty="0" err="1">
                <a:solidFill>
                  <a:srgbClr val="8B8B8B"/>
                </a:solidFill>
                <a:latin typeface="Calibri"/>
              </a:rPr>
              <a:t>Ecouardes</a:t>
            </a:r>
            <a:r>
              <a:rPr lang="fr-FR" sz="1200" spc="-1" dirty="0">
                <a:solidFill>
                  <a:srgbClr val="8B8B8B"/>
                </a:solidFill>
                <a:latin typeface="Calibri"/>
              </a:rPr>
              <a:t> Est</a:t>
            </a:r>
            <a:endParaRPr lang="fr-FR" sz="1200" spc="-1" dirty="0"/>
          </a:p>
        </p:txBody>
      </p:sp>
    </p:spTree>
    <p:extLst>
      <p:ext uri="{BB962C8B-B14F-4D97-AF65-F5344CB8AC3E}">
        <p14:creationId xmlns:p14="http://schemas.microsoft.com/office/powerpoint/2010/main" val="4764222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</TotalTime>
  <Words>690</Words>
  <Application>Microsoft Office PowerPoint</Application>
  <PresentationFormat>Affichage à l'écran (4:3)</PresentationFormat>
  <Paragraphs>132</Paragraphs>
  <Slides>22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8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22</vt:i4>
      </vt:variant>
    </vt:vector>
  </HeadingPairs>
  <TitlesOfParts>
    <vt:vector size="32" baseType="lpstr">
      <vt:lpstr>Arial</vt:lpstr>
      <vt:lpstr>Arial Narrow</vt:lpstr>
      <vt:lpstr>Calibri</vt:lpstr>
      <vt:lpstr>Lora</vt:lpstr>
      <vt:lpstr>Segoe UI Black</vt:lpstr>
      <vt:lpstr>Symbol</vt:lpstr>
      <vt:lpstr>Times New Roman</vt:lpstr>
      <vt:lpstr>Wingdings</vt:lpstr>
      <vt:lpstr>Office Theme</vt:lpstr>
      <vt:lpstr>Office Theme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AREP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/>
  <dc:creator>MICHEL Florence</dc:creator>
  <dc:description/>
  <cp:lastModifiedBy>PIQUET ANNE-MARIE</cp:lastModifiedBy>
  <cp:revision>13</cp:revision>
  <dcterms:created xsi:type="dcterms:W3CDTF">2017-11-13T20:42:03Z</dcterms:created>
  <dcterms:modified xsi:type="dcterms:W3CDTF">2025-07-11T06:21:50Z</dcterms:modified>
  <dc:language>fr-FR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Company">
    <vt:lpwstr>AREP</vt:lpwstr>
  </property>
  <property fmtid="{D5CDD505-2E9C-101B-9397-08002B2CF9AE}" pid="4" name="HiddenSlides">
    <vt:i4>0</vt:i4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i4>0</vt:i4>
  </property>
  <property fmtid="{D5CDD505-2E9C-101B-9397-08002B2CF9AE}" pid="8" name="Notes">
    <vt:i4>0</vt:i4>
  </property>
  <property fmtid="{D5CDD505-2E9C-101B-9397-08002B2CF9AE}" pid="9" name="PresentationFormat">
    <vt:lpwstr>Affichage à l'écran (4:3)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i4>4</vt:i4>
  </property>
</Properties>
</file>